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97" r:id="rId3"/>
    <p:sldId id="298" r:id="rId4"/>
    <p:sldId id="347" r:id="rId5"/>
    <p:sldId id="299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6" r:id="rId16"/>
    <p:sldId id="345" r:id="rId17"/>
    <p:sldId id="346" r:id="rId18"/>
    <p:sldId id="311" r:id="rId19"/>
    <p:sldId id="313" r:id="rId20"/>
    <p:sldId id="314" r:id="rId21"/>
    <p:sldId id="315" r:id="rId22"/>
    <p:sldId id="300" r:id="rId23"/>
    <p:sldId id="301" r:id="rId24"/>
    <p:sldId id="295" r:id="rId25"/>
    <p:sldId id="296" r:id="rId26"/>
    <p:sldId id="294" r:id="rId27"/>
    <p:sldId id="317" r:id="rId28"/>
    <p:sldId id="318" r:id="rId29"/>
    <p:sldId id="319" r:id="rId30"/>
    <p:sldId id="321" r:id="rId31"/>
    <p:sldId id="320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4" r:id="rId5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48" autoAdjust="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39BFE-8FBB-CA4B-862D-435C424C1FE9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8F640-26EB-C740-8D08-493F48DE77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155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2070-21EE-4410-8848-7D15E08B75A3}" type="datetimeFigureOut">
              <a:rPr lang="sv-SE" smtClean="0"/>
              <a:t>2022-03-01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8620C-BC62-47E8-B842-625291DE3A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2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8620C-BC62-47E8-B842-625291DE3A3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85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AU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28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AU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86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AU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15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AU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2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34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AU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AU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9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AU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AU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32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72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50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AU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18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796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AU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AU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5730-9227-204E-BEB9-BC3F37D2DB66}" type="datetimeFigureOut">
              <a:rPr lang="sv-SE" smtClean="0"/>
              <a:t>2022-03-01</a:t>
            </a:fld>
            <a:endParaRPr lang="en-AU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F7D3-0656-0843-A378-01F4FEF331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256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72877" y="363557"/>
            <a:ext cx="7885323" cy="1243173"/>
          </a:xfrm>
        </p:spPr>
        <p:txBody>
          <a:bodyPr>
            <a:noAutofit/>
          </a:bodyPr>
          <a:lstStyle/>
          <a:p>
            <a:r>
              <a:rPr lang="en-AU" sz="3200" b="1" dirty="0"/>
              <a:t>Faculty of Islamic Sciences, </a:t>
            </a:r>
            <a:br>
              <a:rPr lang="en-AU" sz="3200" b="1" dirty="0"/>
            </a:br>
            <a:r>
              <a:rPr lang="en-AU" sz="3200" b="1" dirty="0"/>
              <a:t>Prince of Songkhla University: </a:t>
            </a:r>
            <a:br>
              <a:rPr lang="en-AU" sz="3200" b="1" dirty="0"/>
            </a:br>
            <a:r>
              <a:rPr lang="en-AU" sz="3200" b="1" dirty="0"/>
              <a:t>Virtual Visiting Professor Program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390834" y="1606731"/>
            <a:ext cx="5753166" cy="5251270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b="1" dirty="0">
                <a:solidFill>
                  <a:srgbClr val="FF0000"/>
                </a:solidFill>
              </a:rPr>
              <a:t>Wednesday 23-02-2022</a:t>
            </a:r>
          </a:p>
          <a:p>
            <a:r>
              <a:rPr lang="en-AU" b="1" dirty="0">
                <a:solidFill>
                  <a:srgbClr val="FF0000"/>
                </a:solidFill>
              </a:rPr>
              <a:t>By</a:t>
            </a:r>
          </a:p>
          <a:p>
            <a:r>
              <a:rPr lang="en-AU" b="1" dirty="0">
                <a:solidFill>
                  <a:srgbClr val="FF0000"/>
                </a:solidFill>
              </a:rPr>
              <a:t> Associate Professor Dr. </a:t>
            </a:r>
            <a:r>
              <a:rPr lang="en-AU" b="1" dirty="0">
                <a:solidFill>
                  <a:srgbClr val="002060"/>
                </a:solidFill>
              </a:rPr>
              <a:t>Kamaruddin Abdulsomad</a:t>
            </a:r>
            <a:r>
              <a:rPr lang="en-AU" b="1" dirty="0">
                <a:solidFill>
                  <a:srgbClr val="FF0000"/>
                </a:solidFill>
              </a:rPr>
              <a:t> </a:t>
            </a:r>
          </a:p>
          <a:p>
            <a:r>
              <a:rPr lang="en-AU" b="1" dirty="0">
                <a:solidFill>
                  <a:srgbClr val="FF0000"/>
                </a:solidFill>
              </a:rPr>
              <a:t>Lund University, </a:t>
            </a:r>
          </a:p>
          <a:p>
            <a:r>
              <a:rPr lang="en-AU" b="1" dirty="0">
                <a:solidFill>
                  <a:srgbClr val="FF0000"/>
                </a:solidFill>
              </a:rPr>
              <a:t>Sweden.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2129246"/>
            <a:ext cx="3688080" cy="43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5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B2062-F43C-4713-AE09-487935FA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1. The Unity of Creation and Freedom of Choice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00C293-D036-4FA9-A68C-7A0429D6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verses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Quran</a:t>
            </a:r>
            <a:r>
              <a:rPr lang="sv-SE" dirty="0"/>
              <a:t> </a:t>
            </a:r>
            <a:r>
              <a:rPr lang="sv-SE" dirty="0" err="1"/>
              <a:t>affirm</a:t>
            </a:r>
            <a:r>
              <a:rPr lang="sv-SE" dirty="0"/>
              <a:t> the </a:t>
            </a:r>
            <a:r>
              <a:rPr lang="sv-SE" dirty="0" err="1"/>
              <a:t>unity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mankind</a:t>
            </a:r>
            <a:r>
              <a:rPr lang="sv-SE" dirty="0"/>
              <a:t> [1:4; 13:49; 28: 31] </a:t>
            </a:r>
          </a:p>
          <a:p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verses</a:t>
            </a:r>
            <a:r>
              <a:rPr lang="sv-SE" dirty="0"/>
              <a:t> plus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dealing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availability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resources</a:t>
            </a:r>
            <a:r>
              <a:rPr lang="sv-SE" dirty="0"/>
              <a:t> as </a:t>
            </a:r>
            <a:r>
              <a:rPr lang="sv-SE" dirty="0" err="1"/>
              <a:t>well</a:t>
            </a:r>
            <a:r>
              <a:rPr lang="sv-SE" dirty="0"/>
              <a:t> as human </a:t>
            </a:r>
            <a:r>
              <a:rPr lang="sv-SE" dirty="0" err="1"/>
              <a:t>endownments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foundation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legislative </a:t>
            </a:r>
            <a:r>
              <a:rPr lang="sv-SE" dirty="0" err="1"/>
              <a:t>framework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rules</a:t>
            </a:r>
            <a:r>
              <a:rPr lang="sv-SE" dirty="0"/>
              <a:t> (Institutions) for the socio-</a:t>
            </a:r>
            <a:r>
              <a:rPr lang="sv-SE" dirty="0" err="1"/>
              <a:t>economic</a:t>
            </a:r>
            <a:r>
              <a:rPr lang="sv-SE" dirty="0"/>
              <a:t>-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behaviour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humans.</a:t>
            </a:r>
          </a:p>
        </p:txBody>
      </p:sp>
    </p:spTree>
    <p:extLst>
      <p:ext uri="{BB962C8B-B14F-4D97-AF65-F5344CB8AC3E}">
        <p14:creationId xmlns:p14="http://schemas.microsoft.com/office/powerpoint/2010/main" val="11673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1C0F00-2BE9-445F-88C2-F6EEB2A0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482"/>
          </a:xfrm>
        </p:spPr>
        <p:txBody>
          <a:bodyPr>
            <a:normAutofit/>
          </a:bodyPr>
          <a:lstStyle/>
          <a:p>
            <a:r>
              <a:rPr lang="sv-SE" sz="3200" b="1" dirty="0"/>
              <a:t>2. Human and Economic </a:t>
            </a:r>
            <a:r>
              <a:rPr lang="sv-SE" sz="3200" b="1" dirty="0" err="1"/>
              <a:t>Development</a:t>
            </a:r>
            <a:r>
              <a:rPr lang="sv-SE" sz="3200" b="1" dirty="0"/>
              <a:t> in Islam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949142-6AEC-422B-A5A9-8F5B3A145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The </a:t>
            </a:r>
            <a:r>
              <a:rPr lang="sv-SE" dirty="0" err="1"/>
              <a:t>concept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in Islam has </a:t>
            </a:r>
            <a:r>
              <a:rPr lang="sv-SE" dirty="0" err="1"/>
              <a:t>three</a:t>
            </a:r>
            <a:r>
              <a:rPr lang="sv-SE" dirty="0"/>
              <a:t> dimensions:</a:t>
            </a:r>
          </a:p>
          <a:p>
            <a:pPr marL="514350" indent="-514350">
              <a:buAutoNum type="arabicPeriod"/>
            </a:pP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self-development</a:t>
            </a:r>
            <a:r>
              <a:rPr lang="sv-SE" dirty="0"/>
              <a:t> </a:t>
            </a:r>
            <a:r>
              <a:rPr lang="sv-SE" dirty="0" err="1"/>
              <a:t>called</a:t>
            </a:r>
            <a:r>
              <a:rPr lang="sv-SE" i="1" dirty="0"/>
              <a:t> </a:t>
            </a:r>
            <a:r>
              <a:rPr lang="sv-SE" i="1" dirty="0" err="1"/>
              <a:t>rushd</a:t>
            </a:r>
            <a:r>
              <a:rPr lang="sv-SE" dirty="0"/>
              <a:t>.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specifies</a:t>
            </a:r>
            <a:r>
              <a:rPr lang="sv-SE" dirty="0"/>
              <a:t> a </a:t>
            </a:r>
            <a:r>
              <a:rPr lang="sv-SE" dirty="0" err="1"/>
              <a:t>dynamic</a:t>
            </a:r>
            <a:r>
              <a:rPr lang="sv-SE" dirty="0"/>
              <a:t> process in the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toward</a:t>
            </a:r>
            <a:r>
              <a:rPr lang="sv-SE" dirty="0"/>
              <a:t> </a:t>
            </a:r>
            <a:r>
              <a:rPr lang="sv-SE" dirty="0" err="1"/>
              <a:t>perfection</a:t>
            </a:r>
            <a:r>
              <a:rPr lang="sv-SE" dirty="0"/>
              <a:t>.</a:t>
            </a:r>
          </a:p>
          <a:p>
            <a:pPr marL="514350" indent="-514350">
              <a:buAutoNum type="arabicPeriod"/>
            </a:pPr>
            <a:r>
              <a:rPr lang="sv-SE" dirty="0"/>
              <a:t>The </a:t>
            </a:r>
            <a:r>
              <a:rPr lang="sv-SE" dirty="0" err="1"/>
              <a:t>physical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earth</a:t>
            </a:r>
            <a:r>
              <a:rPr lang="sv-SE" dirty="0"/>
              <a:t> </a:t>
            </a:r>
            <a:r>
              <a:rPr lang="sv-SE" dirty="0" err="1"/>
              <a:t>called</a:t>
            </a:r>
            <a:r>
              <a:rPr lang="sv-SE" dirty="0"/>
              <a:t> </a:t>
            </a:r>
            <a:r>
              <a:rPr lang="sv-SE" dirty="0" err="1"/>
              <a:t>i</a:t>
            </a:r>
            <a:r>
              <a:rPr lang="sv-SE" i="1" dirty="0" err="1"/>
              <a:t>sti</a:t>
            </a:r>
            <a:r>
              <a:rPr lang="sv-SE" i="1" dirty="0"/>
              <a:t> mar</a:t>
            </a:r>
            <a:r>
              <a:rPr lang="sv-SE" dirty="0"/>
              <a:t>. The second </a:t>
            </a:r>
            <a:r>
              <a:rPr lang="sv-SE" dirty="0" err="1"/>
              <a:t>specifies</a:t>
            </a:r>
            <a:r>
              <a:rPr lang="sv-SE" dirty="0"/>
              <a:t> the </a:t>
            </a:r>
            <a:r>
              <a:rPr lang="sv-SE" dirty="0" err="1"/>
              <a:t>utilization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resources</a:t>
            </a:r>
            <a:r>
              <a:rPr lang="sv-SE" dirty="0"/>
              <a:t> to </a:t>
            </a:r>
            <a:r>
              <a:rPr lang="sv-SE" dirty="0" err="1"/>
              <a:t>develop</a:t>
            </a:r>
            <a:r>
              <a:rPr lang="sv-SE" dirty="0"/>
              <a:t> the </a:t>
            </a:r>
            <a:r>
              <a:rPr lang="sv-SE" dirty="0" err="1"/>
              <a:t>earth</a:t>
            </a:r>
            <a:r>
              <a:rPr lang="sv-SE" dirty="0"/>
              <a:t> to </a:t>
            </a:r>
            <a:r>
              <a:rPr lang="sv-SE" dirty="0" err="1"/>
              <a:t>provide</a:t>
            </a:r>
            <a:r>
              <a:rPr lang="sv-SE" dirty="0"/>
              <a:t> for the material </a:t>
            </a:r>
            <a:r>
              <a:rPr lang="sv-SE" dirty="0" err="1"/>
              <a:t>needs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and </a:t>
            </a:r>
            <a:r>
              <a:rPr lang="sv-SE" dirty="0" err="1"/>
              <a:t>humanity</a:t>
            </a:r>
            <a:r>
              <a:rPr lang="sv-SE" dirty="0"/>
              <a:t>.</a:t>
            </a:r>
          </a:p>
          <a:p>
            <a:pPr marL="514350" indent="-514350">
              <a:buAutoNum type="arabicPeriod"/>
            </a:pPr>
            <a:r>
              <a:rPr lang="sv-SE" dirty="0"/>
              <a:t>The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human </a:t>
            </a:r>
            <a:r>
              <a:rPr lang="sv-SE" dirty="0" err="1"/>
              <a:t>collectively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includes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. The </a:t>
            </a:r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concept</a:t>
            </a:r>
            <a:r>
              <a:rPr lang="sv-SE" dirty="0"/>
              <a:t> </a:t>
            </a:r>
            <a:r>
              <a:rPr lang="sv-SE" dirty="0" err="1"/>
              <a:t>refers</a:t>
            </a:r>
            <a:r>
              <a:rPr lang="sv-SE" dirty="0"/>
              <a:t> to the </a:t>
            </a:r>
            <a:r>
              <a:rPr lang="sv-SE" dirty="0" err="1"/>
              <a:t>belief</a:t>
            </a:r>
            <a:r>
              <a:rPr lang="sv-SE" dirty="0"/>
              <a:t> that the </a:t>
            </a:r>
            <a:r>
              <a:rPr lang="sv-SE" dirty="0" err="1"/>
              <a:t>Supreme</a:t>
            </a:r>
            <a:r>
              <a:rPr lang="sv-SE" dirty="0"/>
              <a:t> </a:t>
            </a:r>
            <a:r>
              <a:rPr lang="sv-SE" dirty="0" err="1"/>
              <a:t>Creator</a:t>
            </a:r>
            <a:r>
              <a:rPr lang="sv-SE" dirty="0"/>
              <a:t> has </a:t>
            </a:r>
            <a:r>
              <a:rPr lang="sv-SE" dirty="0" err="1"/>
              <a:t>provided</a:t>
            </a:r>
            <a:r>
              <a:rPr lang="sv-SE" dirty="0"/>
              <a:t> the </a:t>
            </a:r>
            <a:r>
              <a:rPr lang="sv-SE" dirty="0" err="1"/>
              <a:t>ways</a:t>
            </a:r>
            <a:r>
              <a:rPr lang="sv-SE" dirty="0"/>
              <a:t> and the </a:t>
            </a:r>
            <a:r>
              <a:rPr lang="sv-SE" dirty="0" err="1"/>
              <a:t>means</a:t>
            </a:r>
            <a:r>
              <a:rPr lang="sv-SE" dirty="0"/>
              <a:t> to </a:t>
            </a:r>
            <a:r>
              <a:rPr lang="sv-SE" dirty="0" err="1"/>
              <a:t>facilitate</a:t>
            </a:r>
            <a:r>
              <a:rPr lang="sv-SE" dirty="0"/>
              <a:t> the </a:t>
            </a:r>
            <a:r>
              <a:rPr lang="sv-SE" dirty="0" err="1"/>
              <a:t>achievement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all </a:t>
            </a:r>
            <a:r>
              <a:rPr lang="sv-SE" dirty="0" err="1"/>
              <a:t>three</a:t>
            </a:r>
            <a:r>
              <a:rPr lang="sv-SE" dirty="0"/>
              <a:t> dimensions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3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BB14C9-A415-4F16-8763-8F02F987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>
            <a:normAutofit/>
          </a:bodyPr>
          <a:lstStyle/>
          <a:p>
            <a:r>
              <a:rPr lang="en-US" sz="3200" b="1" dirty="0"/>
              <a:t>2. Human and Economic Development in Islam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AA706F-3618-40CA-B409-1C5E0855D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798560" cy="5374640"/>
          </a:xfrm>
        </p:spPr>
        <p:txBody>
          <a:bodyPr/>
          <a:lstStyle/>
          <a:p>
            <a:r>
              <a:rPr lang="sv-SE" dirty="0" err="1"/>
              <a:t>Scarcity</a:t>
            </a:r>
            <a:r>
              <a:rPr lang="sv-SE" dirty="0"/>
              <a:t> is not the </a:t>
            </a:r>
            <a:r>
              <a:rPr lang="sv-SE" dirty="0" err="1"/>
              <a:t>root</a:t>
            </a:r>
            <a:r>
              <a:rPr lang="sv-SE" dirty="0"/>
              <a:t> cause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excessive</a:t>
            </a:r>
            <a:r>
              <a:rPr lang="sv-SE" dirty="0"/>
              <a:t> </a:t>
            </a:r>
            <a:r>
              <a:rPr lang="sv-SE" dirty="0" err="1"/>
              <a:t>inequality</a:t>
            </a:r>
            <a:r>
              <a:rPr lang="sv-SE" dirty="0"/>
              <a:t> and </a:t>
            </a:r>
            <a:r>
              <a:rPr lang="sv-SE" dirty="0" err="1"/>
              <a:t>distributional</a:t>
            </a:r>
            <a:r>
              <a:rPr lang="sv-SE" dirty="0"/>
              <a:t> </a:t>
            </a:r>
            <a:r>
              <a:rPr lang="sv-SE" dirty="0" err="1"/>
              <a:t>injustice</a:t>
            </a:r>
            <a:r>
              <a:rPr lang="sv-SE" dirty="0"/>
              <a:t>, </a:t>
            </a:r>
            <a:r>
              <a:rPr lang="sv-SE" dirty="0" err="1"/>
              <a:t>instead</a:t>
            </a:r>
            <a:r>
              <a:rPr lang="sv-SE" dirty="0"/>
              <a:t> it is </a:t>
            </a:r>
            <a:r>
              <a:rPr lang="sv-SE" dirty="0" err="1"/>
              <a:t>selfishness</a:t>
            </a:r>
            <a:r>
              <a:rPr lang="sv-SE" dirty="0"/>
              <a:t>, the </a:t>
            </a:r>
            <a:r>
              <a:rPr lang="sv-SE" dirty="0" err="1"/>
              <a:t>misuse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resources</a:t>
            </a:r>
            <a:r>
              <a:rPr lang="sv-SE" dirty="0"/>
              <a:t> and human </a:t>
            </a:r>
            <a:r>
              <a:rPr lang="sv-SE" dirty="0" err="1"/>
              <a:t>greed</a:t>
            </a:r>
            <a:r>
              <a:rPr lang="sv-SE" dirty="0"/>
              <a:t> that cause </a:t>
            </a:r>
            <a:r>
              <a:rPr lang="sv-SE" dirty="0" err="1"/>
              <a:t>scarcity</a:t>
            </a:r>
            <a:r>
              <a:rPr lang="sv-SE" dirty="0"/>
              <a:t>, </a:t>
            </a:r>
            <a:r>
              <a:rPr lang="sv-SE" dirty="0" err="1"/>
              <a:t>poverty</a:t>
            </a:r>
            <a:r>
              <a:rPr lang="sv-SE" dirty="0"/>
              <a:t>, </a:t>
            </a:r>
            <a:r>
              <a:rPr lang="sv-SE" dirty="0" err="1"/>
              <a:t>misery</a:t>
            </a:r>
            <a:r>
              <a:rPr lang="sv-SE" dirty="0"/>
              <a:t> and </a:t>
            </a:r>
            <a:r>
              <a:rPr lang="sv-SE" dirty="0" err="1"/>
              <a:t>destitution</a:t>
            </a:r>
            <a:r>
              <a:rPr lang="sv-SE" dirty="0"/>
              <a:t>.</a:t>
            </a:r>
          </a:p>
          <a:p>
            <a:r>
              <a:rPr lang="sv-SE" dirty="0"/>
              <a:t>Self- </a:t>
            </a:r>
            <a:r>
              <a:rPr lang="sv-SE" dirty="0" err="1"/>
              <a:t>development</a:t>
            </a:r>
            <a:r>
              <a:rPr lang="sv-SE" dirty="0"/>
              <a:t> is </a:t>
            </a:r>
            <a:r>
              <a:rPr lang="sv-SE" dirty="0" err="1"/>
              <a:t>necessary</a:t>
            </a:r>
            <a:r>
              <a:rPr lang="sv-SE" dirty="0"/>
              <a:t> to </a:t>
            </a:r>
            <a:r>
              <a:rPr lang="sv-SE" dirty="0" err="1"/>
              <a:t>transcend</a:t>
            </a:r>
            <a:r>
              <a:rPr lang="sv-SE" dirty="0"/>
              <a:t> </a:t>
            </a:r>
            <a:r>
              <a:rPr lang="sv-SE" dirty="0" err="1"/>
              <a:t>selfishness</a:t>
            </a:r>
            <a:r>
              <a:rPr lang="sv-SE" dirty="0"/>
              <a:t>.</a:t>
            </a:r>
          </a:p>
          <a:p>
            <a:r>
              <a:rPr lang="sv-SE" dirty="0" err="1"/>
              <a:t>According</a:t>
            </a:r>
            <a:r>
              <a:rPr lang="sv-SE" dirty="0"/>
              <a:t> to Islam,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sufficient</a:t>
            </a:r>
            <a:r>
              <a:rPr lang="sv-SE" dirty="0"/>
              <a:t> Resources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share</a:t>
            </a:r>
            <a:r>
              <a:rPr lang="sv-SE" dirty="0"/>
              <a:t>. The </a:t>
            </a:r>
            <a:r>
              <a:rPr lang="sv-SE" dirty="0" err="1"/>
              <a:t>notion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sharing</a:t>
            </a:r>
            <a:r>
              <a:rPr lang="sv-SE" dirty="0"/>
              <a:t> is  central in Islam.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620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47FCF1-0751-4E31-9B63-30DE97B8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602"/>
          </a:xfrm>
        </p:spPr>
        <p:txBody>
          <a:bodyPr>
            <a:normAutofit/>
          </a:bodyPr>
          <a:lstStyle/>
          <a:p>
            <a:r>
              <a:rPr lang="en-US" sz="3200" b="1" dirty="0"/>
              <a:t>2. Human and Economic Development in Islam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3C6F8-6582-423F-9CD9-4B4DD8D3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37443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the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human </a:t>
            </a:r>
            <a:r>
              <a:rPr lang="sv-SE" dirty="0" err="1"/>
              <a:t>collectivity</a:t>
            </a:r>
            <a:r>
              <a:rPr lang="sv-SE" dirty="0"/>
              <a:t>, the </a:t>
            </a:r>
            <a:r>
              <a:rPr lang="sv-SE" dirty="0" err="1"/>
              <a:t>Quran</a:t>
            </a:r>
            <a:r>
              <a:rPr lang="sv-SE" dirty="0"/>
              <a:t> </a:t>
            </a:r>
            <a:r>
              <a:rPr lang="sv-SE" dirty="0" err="1"/>
              <a:t>recognizes</a:t>
            </a:r>
            <a:r>
              <a:rPr lang="sv-SE" dirty="0"/>
              <a:t> </a:t>
            </a:r>
            <a:r>
              <a:rPr lang="sv-SE" dirty="0" err="1"/>
              <a:t>legitimate</a:t>
            </a:r>
            <a:r>
              <a:rPr lang="sv-SE" dirty="0"/>
              <a:t> </a:t>
            </a:r>
            <a:r>
              <a:rPr lang="sv-SE" dirty="0" err="1"/>
              <a:t>authorities</a:t>
            </a:r>
            <a:r>
              <a:rPr lang="sv-SE" dirty="0"/>
              <a:t>, </a:t>
            </a:r>
            <a:r>
              <a:rPr lang="sv-SE" dirty="0" err="1"/>
              <a:t>namely</a:t>
            </a:r>
            <a:r>
              <a:rPr lang="sv-SE" dirty="0"/>
              <a:t> </a:t>
            </a:r>
            <a:r>
              <a:rPr lang="sv-SE" dirty="0" err="1"/>
              <a:t>selected</a:t>
            </a:r>
            <a:r>
              <a:rPr lang="sv-SE" dirty="0"/>
              <a:t> </a:t>
            </a:r>
            <a:r>
              <a:rPr lang="sv-SE" dirty="0" err="1"/>
              <a:t>rulers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err="1"/>
              <a:t>governments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The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is that </a:t>
            </a:r>
            <a:r>
              <a:rPr lang="sv-SE" dirty="0" err="1"/>
              <a:t>those</a:t>
            </a:r>
            <a:r>
              <a:rPr lang="sv-SE" dirty="0"/>
              <a:t> in positions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authority</a:t>
            </a:r>
            <a:r>
              <a:rPr lang="sv-SE" dirty="0"/>
              <a:t> must be </a:t>
            </a:r>
            <a:r>
              <a:rPr lang="sv-SE" dirty="0" err="1"/>
              <a:t>rule-compliant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to </a:t>
            </a:r>
            <a:r>
              <a:rPr lang="sv-SE" dirty="0" err="1"/>
              <a:t>oversee</a:t>
            </a:r>
            <a:r>
              <a:rPr lang="sv-SE" dirty="0"/>
              <a:t> the implementation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prescribed</a:t>
            </a:r>
            <a:r>
              <a:rPr lang="sv-SE" dirty="0"/>
              <a:t> </a:t>
            </a:r>
            <a:r>
              <a:rPr lang="sv-SE" dirty="0" err="1"/>
              <a:t>rule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23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3499D4-46D6-4C51-ADF1-6FA39681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722"/>
          </a:xfrm>
        </p:spPr>
        <p:txBody>
          <a:bodyPr>
            <a:normAutofit fontScale="90000"/>
          </a:bodyPr>
          <a:lstStyle/>
          <a:p>
            <a:r>
              <a:rPr lang="sv-SE" sz="3200" b="1" dirty="0"/>
              <a:t>3. Economic </a:t>
            </a:r>
            <a:r>
              <a:rPr lang="sv-SE" sz="3600" b="1" dirty="0" err="1"/>
              <a:t>Structure</a:t>
            </a:r>
            <a:r>
              <a:rPr lang="sv-SE" sz="3200" b="1" dirty="0"/>
              <a:t> and the </a:t>
            </a:r>
            <a:r>
              <a:rPr lang="sv-SE" sz="3200" b="1" dirty="0" err="1"/>
              <a:t>Rules</a:t>
            </a:r>
            <a:r>
              <a:rPr lang="sv-SE" sz="3200" b="1" dirty="0"/>
              <a:t> </a:t>
            </a:r>
            <a:r>
              <a:rPr lang="sv-SE" sz="3200" b="1" dirty="0" err="1"/>
              <a:t>of</a:t>
            </a:r>
            <a:r>
              <a:rPr lang="sv-SE" sz="3200" b="1" dirty="0"/>
              <a:t> </a:t>
            </a:r>
            <a:r>
              <a:rPr lang="sv-SE" sz="3200" b="1" dirty="0" err="1"/>
              <a:t>Behaviour</a:t>
            </a:r>
            <a:r>
              <a:rPr lang="sv-SE" sz="3200" b="1" dirty="0"/>
              <a:t> in Islam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32AF76-8B01-4C97-BEFD-FC9DCC5A6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his</a:t>
            </a:r>
            <a:r>
              <a:rPr lang="sv-SE" dirty="0"/>
              <a:t> ten </a:t>
            </a:r>
            <a:r>
              <a:rPr lang="sv-SE" dirty="0" err="1"/>
              <a:t>years</a:t>
            </a:r>
            <a:r>
              <a:rPr lang="sv-SE" dirty="0"/>
              <a:t> in Medina, the </a:t>
            </a:r>
            <a:r>
              <a:rPr lang="sv-SE" dirty="0" err="1"/>
              <a:t>Prophet</a:t>
            </a:r>
            <a:r>
              <a:rPr lang="sv-SE" dirty="0"/>
              <a:t> </a:t>
            </a:r>
            <a:r>
              <a:rPr lang="sv-SE" dirty="0" err="1"/>
              <a:t>developed</a:t>
            </a:r>
            <a:r>
              <a:rPr lang="sv-SE" dirty="0"/>
              <a:t> </a:t>
            </a:r>
            <a:r>
              <a:rPr lang="sv-SE" dirty="0" err="1"/>
              <a:t>numerous</a:t>
            </a:r>
            <a:r>
              <a:rPr lang="sv-SE" dirty="0"/>
              <a:t> </a:t>
            </a:r>
            <a:r>
              <a:rPr lang="sv-SE" dirty="0" err="1"/>
              <a:t>rules</a:t>
            </a:r>
            <a:r>
              <a:rPr lang="sv-SE" dirty="0"/>
              <a:t> to guide </a:t>
            </a:r>
            <a:r>
              <a:rPr lang="sv-SE" dirty="0" err="1"/>
              <a:t>economic</a:t>
            </a:r>
            <a:r>
              <a:rPr lang="sv-SE" dirty="0"/>
              <a:t> and social </a:t>
            </a:r>
            <a:r>
              <a:rPr lang="sv-SE" dirty="0" err="1"/>
              <a:t>behaviour</a:t>
            </a:r>
            <a:r>
              <a:rPr lang="sv-SE" dirty="0"/>
              <a:t>: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governance</a:t>
            </a:r>
            <a:r>
              <a:rPr lang="sv-SE" dirty="0"/>
              <a:t>, </a:t>
            </a:r>
            <a:r>
              <a:rPr lang="sv-SE" dirty="0" err="1"/>
              <a:t>accountability</a:t>
            </a:r>
            <a:r>
              <a:rPr lang="sv-SE" dirty="0"/>
              <a:t> and </a:t>
            </a:r>
            <a:r>
              <a:rPr lang="sv-SE" dirty="0" err="1"/>
              <a:t>transparency</a:t>
            </a:r>
            <a:r>
              <a:rPr lang="sv-SE" dirty="0"/>
              <a:t>,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</a:t>
            </a:r>
            <a:r>
              <a:rPr lang="sv-SE" dirty="0" err="1"/>
              <a:t>property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</a:t>
            </a:r>
            <a:r>
              <a:rPr lang="sv-SE" dirty="0" err="1"/>
              <a:t>property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 and </a:t>
            </a:r>
            <a:r>
              <a:rPr lang="sv-SE" dirty="0" err="1"/>
              <a:t>protection</a:t>
            </a:r>
            <a:r>
              <a:rPr lang="sv-SE" dirty="0"/>
              <a:t>,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the formation and the </a:t>
            </a:r>
            <a:r>
              <a:rPr lang="sv-SE" dirty="0" err="1"/>
              <a:t>structure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market;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concerning</a:t>
            </a:r>
            <a:r>
              <a:rPr lang="sv-SE" dirty="0"/>
              <a:t> the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state</a:t>
            </a:r>
            <a:r>
              <a:rPr lang="sv-SE" dirty="0"/>
              <a:t> in </a:t>
            </a:r>
            <a:r>
              <a:rPr lang="sv-SE" dirty="0" err="1"/>
              <a:t>overseeing</a:t>
            </a:r>
            <a:r>
              <a:rPr lang="sv-SE" dirty="0"/>
              <a:t> the market;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behaviour</a:t>
            </a:r>
            <a:r>
              <a:rPr lang="sv-SE" dirty="0"/>
              <a:t> by market </a:t>
            </a:r>
            <a:r>
              <a:rPr lang="sv-SE" dirty="0" err="1"/>
              <a:t>participants</a:t>
            </a:r>
            <a:r>
              <a:rPr lang="sv-SE" dirty="0"/>
              <a:t>;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distribution and </a:t>
            </a:r>
            <a:r>
              <a:rPr lang="sv-SE" dirty="0" err="1"/>
              <a:t>redistribution</a:t>
            </a:r>
            <a:r>
              <a:rPr lang="sv-SE" dirty="0"/>
              <a:t>;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related</a:t>
            </a:r>
            <a:r>
              <a:rPr lang="sv-SE" dirty="0"/>
              <a:t> to </a:t>
            </a:r>
            <a:r>
              <a:rPr lang="sv-SE" dirty="0" err="1"/>
              <a:t>education</a:t>
            </a:r>
            <a:r>
              <a:rPr lang="sv-SE" dirty="0"/>
              <a:t>, </a:t>
            </a:r>
            <a:r>
              <a:rPr lang="sv-SE" dirty="0" err="1"/>
              <a:t>technological</a:t>
            </a:r>
            <a:r>
              <a:rPr lang="sv-SE" dirty="0"/>
              <a:t> progress and </a:t>
            </a:r>
            <a:r>
              <a:rPr lang="sv-SE" dirty="0" err="1"/>
              <a:t>society’s</a:t>
            </a:r>
            <a:r>
              <a:rPr lang="sv-SE" dirty="0"/>
              <a:t> </a:t>
            </a:r>
            <a:r>
              <a:rPr lang="sv-SE" dirty="0" err="1"/>
              <a:t>infrastructure</a:t>
            </a:r>
            <a:r>
              <a:rPr lang="sv-SE" dirty="0"/>
              <a:t> and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</a:t>
            </a:r>
            <a:r>
              <a:rPr lang="sv-SE" dirty="0" err="1"/>
              <a:t>sources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government</a:t>
            </a:r>
            <a:r>
              <a:rPr lang="sv-SE" dirty="0"/>
              <a:t> income and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expenditures</a:t>
            </a:r>
            <a:r>
              <a:rPr lang="sv-SE" dirty="0"/>
              <a:t>.</a:t>
            </a:r>
          </a:p>
          <a:p>
            <a:r>
              <a:rPr lang="sv-SE" dirty="0"/>
              <a:t>The central </a:t>
            </a:r>
            <a:r>
              <a:rPr lang="sv-SE" dirty="0" err="1"/>
              <a:t>exis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design and operation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rules</a:t>
            </a:r>
            <a:r>
              <a:rPr lang="sv-SE" dirty="0"/>
              <a:t> is </a:t>
            </a:r>
            <a:r>
              <a:rPr lang="sv-SE" dirty="0" err="1"/>
              <a:t>justice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91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C9D45A-29E9-4169-A9FC-CA2E4BD8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4. The </a:t>
            </a:r>
            <a:r>
              <a:rPr lang="sv-SE" sz="3200" b="1" dirty="0" err="1"/>
              <a:t>Islamic</a:t>
            </a:r>
            <a:r>
              <a:rPr lang="sv-SE" sz="3200" b="1" dirty="0"/>
              <a:t> Vision </a:t>
            </a:r>
            <a:r>
              <a:rPr lang="sv-SE" sz="3200" b="1" dirty="0" err="1"/>
              <a:t>of</a:t>
            </a:r>
            <a:r>
              <a:rPr lang="sv-SE" sz="3200" b="1" dirty="0"/>
              <a:t> Distributive </a:t>
            </a:r>
            <a:r>
              <a:rPr lang="sv-SE" sz="3200" b="1" dirty="0" err="1"/>
              <a:t>Justice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9DBB0F-1E64-4439-B644-C6ACC41E3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concept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distríbutive</a:t>
            </a:r>
            <a:r>
              <a:rPr lang="sv-SE" dirty="0"/>
              <a:t> </a:t>
            </a:r>
            <a:r>
              <a:rPr lang="sv-SE" dirty="0" err="1"/>
              <a:t>justice</a:t>
            </a:r>
            <a:r>
              <a:rPr lang="sv-SE" dirty="0"/>
              <a:t> the just division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pie</a:t>
            </a:r>
            <a:r>
              <a:rPr lang="sv-SE" dirty="0"/>
              <a:t> (</a:t>
            </a:r>
            <a:r>
              <a:rPr lang="sv-SE" dirty="0" err="1"/>
              <a:t>production</a:t>
            </a:r>
            <a:r>
              <a:rPr lang="sv-SE" dirty="0"/>
              <a:t> and </a:t>
            </a:r>
            <a:r>
              <a:rPr lang="sv-SE" dirty="0" err="1"/>
              <a:t>wealth</a:t>
            </a:r>
            <a:r>
              <a:rPr lang="sv-SE" dirty="0"/>
              <a:t>) </a:t>
            </a:r>
            <a:r>
              <a:rPr lang="sv-SE" dirty="0" err="1"/>
              <a:t>among</a:t>
            </a:r>
            <a:r>
              <a:rPr lang="sv-SE" dirty="0"/>
              <a:t>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 that </a:t>
            </a:r>
            <a:r>
              <a:rPr lang="sv-SE" dirty="0" err="1"/>
              <a:t>includes</a:t>
            </a:r>
            <a:r>
              <a:rPr lang="sv-SE" dirty="0"/>
              <a:t> </a:t>
            </a:r>
            <a:r>
              <a:rPr lang="sv-SE" dirty="0" err="1"/>
              <a:t>owners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, </a:t>
            </a:r>
            <a:r>
              <a:rPr lang="sv-SE" dirty="0" err="1"/>
              <a:t>workers</a:t>
            </a:r>
            <a:r>
              <a:rPr lang="sv-SE" dirty="0"/>
              <a:t>, </a:t>
            </a:r>
            <a:r>
              <a:rPr lang="sv-SE" dirty="0" err="1"/>
              <a:t>those</a:t>
            </a:r>
            <a:r>
              <a:rPr lang="sv-SE" dirty="0"/>
              <a:t> that </a:t>
            </a:r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provide</a:t>
            </a:r>
            <a:r>
              <a:rPr lang="sv-SE" dirty="0"/>
              <a:t> for </a:t>
            </a:r>
            <a:r>
              <a:rPr lang="sv-SE" dirty="0" err="1"/>
              <a:t>themselves</a:t>
            </a:r>
            <a:r>
              <a:rPr lang="sv-SE" dirty="0"/>
              <a:t> and the animal species </a:t>
            </a:r>
            <a:r>
              <a:rPr lang="sv-SE" dirty="0" err="1"/>
              <a:t>since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centuries</a:t>
            </a:r>
            <a:r>
              <a:rPr lang="sv-SE" dirty="0"/>
              <a:t> is far from </a:t>
            </a:r>
            <a:r>
              <a:rPr lang="sv-SE" dirty="0" err="1"/>
              <a:t>settled</a:t>
            </a:r>
            <a:r>
              <a:rPr lang="sv-SE" dirty="0"/>
              <a:t>.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a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for </a:t>
            </a:r>
            <a:r>
              <a:rPr lang="sv-SE" dirty="0" err="1"/>
              <a:t>governments</a:t>
            </a:r>
            <a:r>
              <a:rPr lang="sv-SE" dirty="0"/>
              <a:t> in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enforcement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 do not.</a:t>
            </a:r>
          </a:p>
        </p:txBody>
      </p:sp>
    </p:spTree>
    <p:extLst>
      <p:ext uri="{BB962C8B-B14F-4D97-AF65-F5344CB8AC3E}">
        <p14:creationId xmlns:p14="http://schemas.microsoft.com/office/powerpoint/2010/main" val="1648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3D7447-2934-4C7C-9877-515C4D3B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4. The Islamic Vision of Distributive Justice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76C4CA-6F1F-4571-8ED6-55C9FFBBC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The </a:t>
            </a:r>
            <a:r>
              <a:rPr lang="sv-SE" dirty="0" err="1"/>
              <a:t>Quran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not </a:t>
            </a:r>
            <a:r>
              <a:rPr lang="sv-SE" dirty="0" err="1"/>
              <a:t>afford</a:t>
            </a:r>
            <a:r>
              <a:rPr lang="sv-SE" dirty="0"/>
              <a:t> a </a:t>
            </a:r>
            <a:r>
              <a:rPr lang="sv-SE" dirty="0" err="1"/>
              <a:t>separate</a:t>
            </a:r>
            <a:r>
              <a:rPr lang="sv-SE" dirty="0"/>
              <a:t> or </a:t>
            </a:r>
            <a:r>
              <a:rPr lang="sv-SE" dirty="0" err="1"/>
              <a:t>stand</a:t>
            </a:r>
            <a:r>
              <a:rPr lang="sv-SE" dirty="0"/>
              <a:t> –</a:t>
            </a:r>
            <a:r>
              <a:rPr lang="sv-SE" dirty="0" err="1"/>
              <a:t>alone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justice</a:t>
            </a:r>
            <a:r>
              <a:rPr lang="sv-SE" dirty="0"/>
              <a:t>. </a:t>
            </a:r>
            <a:r>
              <a:rPr lang="sv-SE" dirty="0" err="1"/>
              <a:t>Instead</a:t>
            </a:r>
            <a:r>
              <a:rPr lang="sv-SE" dirty="0"/>
              <a:t>, the </a:t>
            </a:r>
            <a:r>
              <a:rPr lang="sv-SE" dirty="0" err="1"/>
              <a:t>Quran</a:t>
            </a:r>
            <a:r>
              <a:rPr lang="sv-SE" dirty="0"/>
              <a:t> </a:t>
            </a:r>
            <a:r>
              <a:rPr lang="sv-SE" dirty="0" err="1"/>
              <a:t>indicate</a:t>
            </a:r>
            <a:r>
              <a:rPr lang="sv-SE" dirty="0"/>
              <a:t> that </a:t>
            </a:r>
            <a:r>
              <a:rPr lang="sv-SE" dirty="0" err="1"/>
              <a:t>compliance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behaviour</a:t>
            </a:r>
            <a:r>
              <a:rPr lang="sv-SE" dirty="0"/>
              <a:t> </a:t>
            </a:r>
            <a:r>
              <a:rPr lang="sv-SE" dirty="0" err="1"/>
              <a:t>handed</a:t>
            </a:r>
            <a:r>
              <a:rPr lang="sv-SE" dirty="0"/>
              <a:t> down in the </a:t>
            </a:r>
            <a:r>
              <a:rPr lang="sv-SE" dirty="0" err="1"/>
              <a:t>Quran</a:t>
            </a:r>
            <a:r>
              <a:rPr lang="sv-SE" dirty="0"/>
              <a:t> and </a:t>
            </a:r>
            <a:r>
              <a:rPr lang="sv-SE" dirty="0" err="1"/>
              <a:t>interpreted</a:t>
            </a:r>
            <a:r>
              <a:rPr lang="sv-SE" dirty="0"/>
              <a:t> by the </a:t>
            </a:r>
            <a:r>
              <a:rPr lang="sv-SE" dirty="0" err="1"/>
              <a:t>Prophet</a:t>
            </a:r>
            <a:r>
              <a:rPr lang="sv-SE" dirty="0"/>
              <a:t> </a:t>
            </a:r>
            <a:r>
              <a:rPr lang="sv-SE" dirty="0" err="1"/>
              <a:t>assures</a:t>
            </a:r>
            <a:r>
              <a:rPr lang="sv-SE" dirty="0"/>
              <a:t> the </a:t>
            </a:r>
            <a:r>
              <a:rPr lang="sv-SE" dirty="0" err="1"/>
              <a:t>emergence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justice</a:t>
            </a:r>
            <a:r>
              <a:rPr lang="sv-SE" dirty="0"/>
              <a:t> as a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practice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compliant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 err="1"/>
              <a:t>Justice</a:t>
            </a:r>
            <a:r>
              <a:rPr lang="sv-SE" dirty="0"/>
              <a:t> and a just </a:t>
            </a:r>
            <a:r>
              <a:rPr lang="sv-SE" dirty="0" err="1"/>
              <a:t>political</a:t>
            </a:r>
            <a:r>
              <a:rPr lang="sv-SE" dirty="0"/>
              <a:t>, social and </a:t>
            </a:r>
            <a:r>
              <a:rPr lang="sv-SE" dirty="0" err="1"/>
              <a:t>economic</a:t>
            </a:r>
            <a:r>
              <a:rPr lang="sv-SE" dirty="0"/>
              <a:t> system is </a:t>
            </a:r>
            <a:r>
              <a:rPr lang="sv-SE" dirty="0" err="1"/>
              <a:t>thus</a:t>
            </a:r>
            <a:r>
              <a:rPr lang="sv-SE" dirty="0"/>
              <a:t> an </a:t>
            </a:r>
            <a:r>
              <a:rPr lang="sv-SE" dirty="0" err="1"/>
              <a:t>essential</a:t>
            </a:r>
            <a:r>
              <a:rPr lang="sv-SE" dirty="0"/>
              <a:t>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Islamic</a:t>
            </a:r>
            <a:r>
              <a:rPr lang="sv-SE" dirty="0"/>
              <a:t> system </a:t>
            </a:r>
            <a:r>
              <a:rPr lang="sv-SE" dirty="0" err="1"/>
              <a:t>if</a:t>
            </a:r>
            <a:r>
              <a:rPr lang="sv-SE" dirty="0"/>
              <a:t> Muslims </a:t>
            </a:r>
            <a:r>
              <a:rPr lang="sv-SE" dirty="0" err="1"/>
              <a:t>comply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Divine</a:t>
            </a:r>
            <a:r>
              <a:rPr lang="sv-SE" dirty="0"/>
              <a:t> </a:t>
            </a:r>
            <a:r>
              <a:rPr lang="sv-SE" dirty="0" err="1"/>
              <a:t>rules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 err="1"/>
              <a:t>Simply</a:t>
            </a:r>
            <a:r>
              <a:rPr lang="sv-SE" dirty="0"/>
              <a:t> </a:t>
            </a:r>
            <a:r>
              <a:rPr lang="sv-SE" dirty="0" err="1"/>
              <a:t>said</a:t>
            </a:r>
            <a:r>
              <a:rPr lang="sv-SE" dirty="0"/>
              <a:t>, a </a:t>
            </a:r>
            <a:r>
              <a:rPr lang="sv-SE" dirty="0" err="1"/>
              <a:t>society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just in Islam </a:t>
            </a:r>
            <a:r>
              <a:rPr lang="sv-SE" dirty="0" err="1"/>
              <a:t>if</a:t>
            </a:r>
            <a:r>
              <a:rPr lang="sv-SE" dirty="0"/>
              <a:t> the </a:t>
            </a:r>
            <a:r>
              <a:rPr lang="sv-SE" dirty="0" err="1"/>
              <a:t>rulers</a:t>
            </a:r>
            <a:r>
              <a:rPr lang="sv-SE" dirty="0"/>
              <a:t> and the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rule-compliant</a:t>
            </a:r>
            <a:r>
              <a:rPr lang="sv-SE" dirty="0"/>
              <a:t>. Islam has </a:t>
            </a:r>
            <a:r>
              <a:rPr lang="sv-SE" dirty="0" err="1"/>
              <a:t>two</a:t>
            </a:r>
            <a:r>
              <a:rPr lang="sv-SE" dirty="0"/>
              <a:t> simple propositions for a just </a:t>
            </a:r>
            <a:r>
              <a:rPr lang="sv-SE" dirty="0" err="1"/>
              <a:t>society</a:t>
            </a:r>
            <a:r>
              <a:rPr lang="sv-SE" dirty="0"/>
              <a:t> (1) </a:t>
            </a:r>
            <a:r>
              <a:rPr lang="sv-SE" dirty="0" err="1"/>
              <a:t>place</a:t>
            </a:r>
            <a:r>
              <a:rPr lang="sv-SE" dirty="0"/>
              <a:t> </a:t>
            </a:r>
            <a:r>
              <a:rPr lang="sv-SE" dirty="0" err="1"/>
              <a:t>things</a:t>
            </a:r>
            <a:r>
              <a:rPr lang="sv-SE" dirty="0"/>
              <a:t> in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rightful</a:t>
            </a:r>
            <a:r>
              <a:rPr lang="sv-SE" dirty="0"/>
              <a:t> position and (2)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everyone</a:t>
            </a:r>
            <a:r>
              <a:rPr lang="sv-SE" dirty="0"/>
              <a:t> </a:t>
            </a:r>
            <a:r>
              <a:rPr lang="sv-SE" dirty="0" err="1"/>
              <a:t>rightful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.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merged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second. The </a:t>
            </a:r>
            <a:r>
              <a:rPr lang="sv-SE" dirty="0" err="1"/>
              <a:t>rightful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and right </a:t>
            </a:r>
            <a:r>
              <a:rPr lang="sv-SE" dirty="0" err="1"/>
              <a:t>due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guaranteed</a:t>
            </a:r>
            <a:r>
              <a:rPr lang="sv-SE" dirty="0"/>
              <a:t> by </a:t>
            </a:r>
            <a:r>
              <a:rPr lang="sv-SE" dirty="0" err="1"/>
              <a:t>compliance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rule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384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073F34-D201-4243-A0DE-6C8C90F5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4. The Islamic Vision of Distributive Justice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5D97B5-1843-4917-BB3E-B45D31ED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42960" cy="51657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Given the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governing</a:t>
            </a:r>
            <a:r>
              <a:rPr lang="sv-SE" dirty="0"/>
              <a:t> </a:t>
            </a:r>
            <a:r>
              <a:rPr lang="sv-SE" dirty="0" err="1"/>
              <a:t>property</a:t>
            </a:r>
            <a:r>
              <a:rPr lang="sv-SE" dirty="0"/>
              <a:t> </a:t>
            </a:r>
            <a:r>
              <a:rPr lang="sv-SE" dirty="0" err="1"/>
              <a:t>rights</a:t>
            </a:r>
            <a:r>
              <a:rPr lang="sv-SE" dirty="0"/>
              <a:t>, work, </a:t>
            </a:r>
            <a:r>
              <a:rPr lang="sv-SE" dirty="0" err="1"/>
              <a:t>production</a:t>
            </a:r>
            <a:r>
              <a:rPr lang="sv-SE" dirty="0"/>
              <a:t>, </a:t>
            </a:r>
            <a:r>
              <a:rPr lang="sv-SE" dirty="0" err="1"/>
              <a:t>exchange</a:t>
            </a:r>
            <a:r>
              <a:rPr lang="sv-SE" dirty="0"/>
              <a:t>, markets, distribution and </a:t>
            </a:r>
            <a:r>
              <a:rPr lang="sv-SE" dirty="0" err="1"/>
              <a:t>redistribution</a:t>
            </a:r>
            <a:r>
              <a:rPr lang="sv-SE" dirty="0"/>
              <a:t>, it is </a:t>
            </a:r>
            <a:r>
              <a:rPr lang="sv-SE" dirty="0" err="1"/>
              <a:t>reasonable</a:t>
            </a:r>
            <a:r>
              <a:rPr lang="sv-SE" dirty="0"/>
              <a:t> to </a:t>
            </a:r>
            <a:r>
              <a:rPr lang="sv-SE" dirty="0" err="1"/>
              <a:t>conclude</a:t>
            </a:r>
            <a:r>
              <a:rPr lang="sv-SE" dirty="0"/>
              <a:t> that in a </a:t>
            </a:r>
            <a:r>
              <a:rPr lang="sv-SE" dirty="0" err="1"/>
              <a:t>rule-complying</a:t>
            </a:r>
            <a:r>
              <a:rPr lang="sv-SE" dirty="0"/>
              <a:t> and Allah-</a:t>
            </a:r>
            <a:r>
              <a:rPr lang="sv-SE" dirty="0" err="1"/>
              <a:t>conscious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, absolute </a:t>
            </a:r>
            <a:r>
              <a:rPr lang="sv-SE" dirty="0" err="1"/>
              <a:t>poverty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not </a:t>
            </a:r>
            <a:r>
              <a:rPr lang="sv-SE" dirty="0" err="1"/>
              <a:t>exist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The </a:t>
            </a:r>
            <a:r>
              <a:rPr lang="sv-SE" dirty="0" err="1"/>
              <a:t>Prophet</a:t>
            </a:r>
            <a:r>
              <a:rPr lang="sv-SE" dirty="0"/>
              <a:t> </a:t>
            </a:r>
            <a:r>
              <a:rPr lang="sv-SE" dirty="0" err="1"/>
              <a:t>said</a:t>
            </a:r>
            <a:r>
              <a:rPr lang="sv-SE" dirty="0"/>
              <a:t> that </a:t>
            </a:r>
            <a:r>
              <a:rPr lang="sv-SE" dirty="0" err="1"/>
              <a:t>poverty</a:t>
            </a:r>
            <a:r>
              <a:rPr lang="sv-SE" dirty="0"/>
              <a:t> is </a:t>
            </a:r>
            <a:r>
              <a:rPr lang="sv-SE" dirty="0" err="1"/>
              <a:t>near</a:t>
            </a:r>
            <a:r>
              <a:rPr lang="sv-SE" dirty="0"/>
              <a:t> </a:t>
            </a:r>
            <a:r>
              <a:rPr lang="sv-SE" dirty="0" err="1"/>
              <a:t>disbelief</a:t>
            </a:r>
            <a:r>
              <a:rPr lang="sv-SE" dirty="0"/>
              <a:t> and that </a:t>
            </a:r>
            <a:r>
              <a:rPr lang="sv-SE" dirty="0" err="1"/>
              <a:t>poverty</a:t>
            </a:r>
            <a:r>
              <a:rPr lang="sv-SE" dirty="0"/>
              <a:t> is </a:t>
            </a:r>
            <a:r>
              <a:rPr lang="sv-SE" dirty="0" err="1"/>
              <a:t>worse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murder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It is </a:t>
            </a: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axiomatic</a:t>
            </a:r>
            <a:r>
              <a:rPr lang="sv-SE" dirty="0"/>
              <a:t> that in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 in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poverty</a:t>
            </a:r>
            <a:r>
              <a:rPr lang="sv-SE" dirty="0"/>
              <a:t>, Islam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observed</a:t>
            </a:r>
            <a:r>
              <a:rPr lang="sv-SE" dirty="0"/>
              <a:t>. Thus </a:t>
            </a:r>
            <a:r>
              <a:rPr lang="sv-SE" dirty="0" err="1"/>
              <a:t>rulers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live in </a:t>
            </a:r>
            <a:r>
              <a:rPr lang="sv-SE" dirty="0" err="1"/>
              <a:t>opulence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prima facie not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compliant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do so </a:t>
            </a:r>
            <a:r>
              <a:rPr lang="sv-SE" dirty="0" err="1"/>
              <a:t>while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 live in </a:t>
            </a:r>
            <a:r>
              <a:rPr lang="sv-SE" dirty="0" err="1"/>
              <a:t>poverty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unjust</a:t>
            </a:r>
            <a:r>
              <a:rPr lang="sv-SE" dirty="0"/>
              <a:t> and </a:t>
            </a:r>
            <a:r>
              <a:rPr lang="sv-SE" dirty="0" err="1"/>
              <a:t>illegitimate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99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064708-2654-4F5E-9016-EF6393C3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5. </a:t>
            </a:r>
            <a:r>
              <a:rPr lang="sv-SE" sz="3200" b="1" dirty="0" err="1"/>
              <a:t>Islamic</a:t>
            </a:r>
            <a:r>
              <a:rPr lang="sv-SE" sz="3200" b="1" dirty="0"/>
              <a:t> </a:t>
            </a:r>
            <a:r>
              <a:rPr lang="sv-SE" sz="3200" b="1" dirty="0" err="1"/>
              <a:t>Finance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4D2C96-EDB8-42BA-9B1C-2531C2983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central proposition is risk </a:t>
            </a:r>
            <a:r>
              <a:rPr lang="sv-SE" dirty="0" err="1"/>
              <a:t>sharing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allows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parties</a:t>
            </a:r>
            <a:r>
              <a:rPr lang="sv-SE" dirty="0"/>
              <a:t> to </a:t>
            </a:r>
            <a:r>
              <a:rPr lang="sv-SE" dirty="0" err="1"/>
              <a:t>reduce</a:t>
            </a:r>
            <a:r>
              <a:rPr lang="sv-SE" dirty="0"/>
              <a:t> the risk </a:t>
            </a:r>
            <a:r>
              <a:rPr lang="sv-SE" dirty="0" err="1"/>
              <a:t>of</a:t>
            </a:r>
            <a:r>
              <a:rPr lang="sv-SE" dirty="0"/>
              <a:t> income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volatility</a:t>
            </a:r>
            <a:r>
              <a:rPr lang="sv-SE" dirty="0"/>
              <a:t> and to </a:t>
            </a:r>
            <a:r>
              <a:rPr lang="sv-SE" dirty="0" err="1"/>
              <a:t>allow</a:t>
            </a:r>
            <a:r>
              <a:rPr lang="sv-SE" dirty="0"/>
              <a:t> </a:t>
            </a:r>
            <a:r>
              <a:rPr lang="sv-SE" dirty="0" err="1"/>
              <a:t>consumption</a:t>
            </a:r>
            <a:r>
              <a:rPr lang="sv-SE" dirty="0"/>
              <a:t> </a:t>
            </a:r>
            <a:r>
              <a:rPr lang="sv-SE" dirty="0" err="1"/>
              <a:t>smoothing</a:t>
            </a:r>
            <a:r>
              <a:rPr lang="sv-SE" dirty="0"/>
              <a:t>, a major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risk </a:t>
            </a:r>
            <a:r>
              <a:rPr lang="sv-SE" dirty="0" err="1"/>
              <a:t>sharing</a:t>
            </a:r>
            <a:r>
              <a:rPr lang="sv-SE" dirty="0"/>
              <a:t>.</a:t>
            </a:r>
          </a:p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recently</a:t>
            </a:r>
            <a:r>
              <a:rPr lang="sv-SE" dirty="0"/>
              <a:t>, a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economists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again</a:t>
            </a:r>
            <a:r>
              <a:rPr lang="sv-SE" dirty="0"/>
              <a:t> </a:t>
            </a:r>
            <a:r>
              <a:rPr lang="sv-SE" dirty="0" err="1"/>
              <a:t>questioning</a:t>
            </a:r>
            <a:r>
              <a:rPr lang="sv-SE" dirty="0"/>
              <a:t> the stability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finance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11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87D9AE-6296-4290-95D7-07691CB4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6. Institutions and </a:t>
            </a:r>
            <a:r>
              <a:rPr lang="sv-SE" sz="3200" b="1" dirty="0" err="1"/>
              <a:t>their</a:t>
            </a:r>
            <a:r>
              <a:rPr lang="sv-SE" sz="3200" b="1" dirty="0"/>
              <a:t> </a:t>
            </a:r>
            <a:r>
              <a:rPr lang="sv-SE" sz="3200" b="1" dirty="0" err="1"/>
              <a:t>Importance</a:t>
            </a:r>
            <a:r>
              <a:rPr lang="sv-SE" sz="3200" b="1" dirty="0"/>
              <a:t> in Islam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4A2D64-0745-4634-82F9-12CCD5D8D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sv-SE" dirty="0"/>
              <a:t>To </a:t>
            </a:r>
            <a:r>
              <a:rPr lang="sv-SE" dirty="0" err="1"/>
              <a:t>lower</a:t>
            </a:r>
            <a:r>
              <a:rPr lang="sv-SE" dirty="0"/>
              <a:t> </a:t>
            </a:r>
            <a:r>
              <a:rPr lang="sv-SE" dirty="0" err="1"/>
              <a:t>transaction</a:t>
            </a:r>
            <a:r>
              <a:rPr lang="sv-SE" dirty="0"/>
              <a:t> </a:t>
            </a:r>
            <a:r>
              <a:rPr lang="sv-SE" dirty="0" err="1"/>
              <a:t>costs</a:t>
            </a:r>
            <a:r>
              <a:rPr lang="sv-SE" dirty="0"/>
              <a:t> (North 1990) for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performing</a:t>
            </a:r>
            <a:r>
              <a:rPr lang="sv-SE" dirty="0"/>
              <a:t> </a:t>
            </a:r>
            <a:r>
              <a:rPr lang="sv-SE" dirty="0" err="1"/>
              <a:t>economies</a:t>
            </a:r>
            <a:r>
              <a:rPr lang="sv-SE" dirty="0"/>
              <a:t>.</a:t>
            </a:r>
          </a:p>
          <a:p>
            <a:pPr marL="514350" indent="-514350">
              <a:buAutoNum type="arabicPeriod"/>
            </a:pPr>
            <a:r>
              <a:rPr lang="sv-SE" dirty="0" err="1"/>
              <a:t>Transaction</a:t>
            </a:r>
            <a:r>
              <a:rPr lang="sv-SE" dirty="0"/>
              <a:t> </a:t>
            </a:r>
            <a:r>
              <a:rPr lang="sv-SE" dirty="0" err="1"/>
              <a:t>costs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an impediment to </a:t>
            </a:r>
            <a:r>
              <a:rPr lang="sv-SE" dirty="0" err="1"/>
              <a:t>economic</a:t>
            </a:r>
            <a:r>
              <a:rPr lang="sv-SE" dirty="0"/>
              <a:t> and social progress and </a:t>
            </a:r>
            <a:r>
              <a:rPr lang="sv-SE" dirty="0" err="1"/>
              <a:t>prosperity</a:t>
            </a:r>
            <a:r>
              <a:rPr lang="sv-SE" dirty="0"/>
              <a:t>.</a:t>
            </a:r>
          </a:p>
          <a:p>
            <a:pPr marL="514350" indent="-514350">
              <a:buAutoNum type="arabicPeriod"/>
            </a:pP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arise</a:t>
            </a:r>
            <a:r>
              <a:rPr lang="sv-SE" dirty="0"/>
              <a:t> </a:t>
            </a:r>
            <a:r>
              <a:rPr lang="sv-SE" dirty="0" err="1"/>
              <a:t>because</a:t>
            </a:r>
            <a:r>
              <a:rPr lang="sv-SE" dirty="0"/>
              <a:t> </a:t>
            </a:r>
            <a:r>
              <a:rPr lang="sv-SE" dirty="0" err="1"/>
              <a:t>getting</a:t>
            </a:r>
            <a:r>
              <a:rPr lang="sv-SE" dirty="0"/>
              <a:t> access to information is </a:t>
            </a:r>
            <a:r>
              <a:rPr lang="sv-SE" dirty="0" err="1"/>
              <a:t>costly</a:t>
            </a:r>
            <a:r>
              <a:rPr lang="sv-SE" dirty="0"/>
              <a:t> and </a:t>
            </a:r>
            <a:r>
              <a:rPr lang="sv-SE" dirty="0" err="1"/>
              <a:t>held</a:t>
            </a:r>
            <a:r>
              <a:rPr lang="sv-SE" dirty="0"/>
              <a:t> </a:t>
            </a:r>
            <a:r>
              <a:rPr lang="sv-SE" dirty="0" err="1"/>
              <a:t>asymmetrically</a:t>
            </a:r>
            <a:r>
              <a:rPr lang="sv-SE" dirty="0"/>
              <a:t> by </a:t>
            </a:r>
            <a:r>
              <a:rPr lang="sv-SE" dirty="0" err="1"/>
              <a:t>parties</a:t>
            </a:r>
            <a:r>
              <a:rPr lang="sv-SE" dirty="0"/>
              <a:t> to an </a:t>
            </a:r>
            <a:r>
              <a:rPr lang="sv-SE" dirty="0" err="1"/>
              <a:t>exchange</a:t>
            </a:r>
            <a:r>
              <a:rPr lang="sv-SE" dirty="0"/>
              <a:t>.</a:t>
            </a:r>
          </a:p>
          <a:p>
            <a:pPr marL="514350" indent="-514350">
              <a:buAutoNum type="arabicPeriod"/>
            </a:pPr>
            <a:r>
              <a:rPr lang="sv-SE" dirty="0"/>
              <a:t>It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argued</a:t>
            </a:r>
            <a:r>
              <a:rPr lang="sv-SE" dirty="0"/>
              <a:t> that </a:t>
            </a:r>
            <a:r>
              <a:rPr lang="sv-SE" dirty="0" err="1"/>
              <a:t>tghe</a:t>
            </a:r>
            <a:r>
              <a:rPr lang="sv-SE" dirty="0"/>
              <a:t> </a:t>
            </a:r>
            <a:r>
              <a:rPr lang="sv-SE" dirty="0" err="1"/>
              <a:t>collectivity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institutions </a:t>
            </a:r>
            <a:r>
              <a:rPr lang="sv-SE" dirty="0" err="1"/>
              <a:t>provides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social </a:t>
            </a:r>
            <a:r>
              <a:rPr lang="sv-SE" dirty="0" err="1"/>
              <a:t>capability</a:t>
            </a:r>
            <a:r>
              <a:rPr lang="sv-SE" dirty="0"/>
              <a:t> to </a:t>
            </a:r>
            <a:r>
              <a:rPr lang="sv-SE" dirty="0" err="1"/>
              <a:t>establish</a:t>
            </a:r>
            <a:r>
              <a:rPr lang="sv-SE" dirty="0"/>
              <a:t> a </a:t>
            </a:r>
            <a:r>
              <a:rPr lang="sv-SE" dirty="0" err="1"/>
              <a:t>stable</a:t>
            </a:r>
            <a:r>
              <a:rPr lang="sv-SE" dirty="0"/>
              <a:t> order by </a:t>
            </a:r>
            <a:r>
              <a:rPr lang="sv-SE" dirty="0" err="1"/>
              <a:t>reducing</a:t>
            </a:r>
            <a:r>
              <a:rPr lang="sv-SE" dirty="0"/>
              <a:t> </a:t>
            </a:r>
            <a:r>
              <a:rPr lang="sv-SE" dirty="0" err="1"/>
              <a:t>uncertainties</a:t>
            </a:r>
            <a:r>
              <a:rPr lang="sv-SE" dirty="0"/>
              <a:t> or </a:t>
            </a:r>
            <a:r>
              <a:rPr lang="sv-SE" dirty="0" err="1"/>
              <a:t>ambiguities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 face.</a:t>
            </a:r>
          </a:p>
        </p:txBody>
      </p:sp>
    </p:spTree>
    <p:extLst>
      <p:ext uri="{BB962C8B-B14F-4D97-AF65-F5344CB8AC3E}">
        <p14:creationId xmlns:p14="http://schemas.microsoft.com/office/powerpoint/2010/main" val="161655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09D7B6-F6A8-47A3-BC44-CC09C060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err="1"/>
              <a:t>What</a:t>
            </a:r>
            <a:r>
              <a:rPr lang="sv-SE" sz="3600" b="1" dirty="0"/>
              <a:t> </a:t>
            </a:r>
            <a:r>
              <a:rPr lang="sv-SE" sz="3600" b="1" dirty="0" err="1"/>
              <a:t>Can</a:t>
            </a:r>
            <a:r>
              <a:rPr lang="sv-SE" sz="3600" b="1" dirty="0"/>
              <a:t> </a:t>
            </a:r>
            <a:r>
              <a:rPr lang="sv-SE" sz="3600" b="1" dirty="0" err="1"/>
              <a:t>We</a:t>
            </a:r>
            <a:r>
              <a:rPr lang="sv-SE" sz="3600" b="1" dirty="0"/>
              <a:t> </a:t>
            </a:r>
            <a:r>
              <a:rPr lang="sv-SE" sz="3600" b="1" dirty="0" err="1"/>
              <a:t>Learn</a:t>
            </a:r>
            <a:r>
              <a:rPr lang="sv-SE" sz="3600" b="1" dirty="0"/>
              <a:t> from the Swedish </a:t>
            </a:r>
            <a:r>
              <a:rPr lang="sv-SE" sz="3600" b="1" dirty="0" err="1"/>
              <a:t>Buytul</a:t>
            </a:r>
            <a:r>
              <a:rPr lang="sv-SE" sz="3600" b="1" dirty="0"/>
              <a:t> </a:t>
            </a:r>
            <a:r>
              <a:rPr lang="sv-SE" sz="3600" b="1" dirty="0" err="1"/>
              <a:t>Almal</a:t>
            </a:r>
            <a:r>
              <a:rPr lang="sv-SE" sz="3600" b="1" dirty="0"/>
              <a:t> (The Swedish </a:t>
            </a:r>
            <a:r>
              <a:rPr lang="sv-SE" sz="3600" b="1" dirty="0" err="1"/>
              <a:t>Model</a:t>
            </a:r>
            <a:r>
              <a:rPr lang="sv-SE" sz="3600" b="1" dirty="0"/>
              <a:t>) to </a:t>
            </a:r>
            <a:r>
              <a:rPr lang="sv-SE" sz="3600" b="1" dirty="0" err="1"/>
              <a:t>Improve</a:t>
            </a:r>
            <a:r>
              <a:rPr lang="sv-SE" sz="3600" b="1" dirty="0"/>
              <a:t> the Management </a:t>
            </a:r>
            <a:r>
              <a:rPr lang="sv-SE" sz="3600" b="1" dirty="0" err="1"/>
              <a:t>of</a:t>
            </a:r>
            <a:r>
              <a:rPr lang="sv-SE" sz="3600" b="1" dirty="0"/>
              <a:t> </a:t>
            </a:r>
            <a:r>
              <a:rPr lang="sv-SE" sz="3600" b="1" dirty="0" err="1"/>
              <a:t>Local</a:t>
            </a:r>
            <a:r>
              <a:rPr lang="sv-SE" sz="3600" b="1" dirty="0"/>
              <a:t> </a:t>
            </a:r>
            <a:r>
              <a:rPr lang="sv-SE" sz="3600" b="1" dirty="0" err="1"/>
              <a:t>Buytul</a:t>
            </a:r>
            <a:r>
              <a:rPr lang="sv-SE" sz="3600" b="1" dirty="0"/>
              <a:t> </a:t>
            </a:r>
            <a:r>
              <a:rPr lang="sv-SE" sz="3600" b="1" dirty="0" err="1"/>
              <a:t>Almal</a:t>
            </a:r>
            <a:r>
              <a:rPr lang="sv-SE" sz="3600" b="1" dirty="0"/>
              <a:t> in the </a:t>
            </a:r>
            <a:r>
              <a:rPr lang="sv-SE" sz="3600" b="1" dirty="0" err="1"/>
              <a:t>Four</a:t>
            </a:r>
            <a:r>
              <a:rPr lang="sv-SE" sz="3600" b="1" dirty="0"/>
              <a:t> Southern-</a:t>
            </a:r>
            <a:r>
              <a:rPr lang="sv-SE" sz="3600" b="1" dirty="0" err="1"/>
              <a:t>most</a:t>
            </a:r>
            <a:r>
              <a:rPr lang="sv-SE" sz="3600" b="1" dirty="0"/>
              <a:t> </a:t>
            </a:r>
            <a:r>
              <a:rPr lang="sv-SE" sz="3600" b="1" dirty="0" err="1"/>
              <a:t>Provinces</a:t>
            </a:r>
            <a:r>
              <a:rPr lang="sv-SE" sz="3600" b="1" dirty="0"/>
              <a:t> </a:t>
            </a:r>
            <a:r>
              <a:rPr lang="sv-SE" sz="3600" b="1" dirty="0" err="1"/>
              <a:t>of</a:t>
            </a:r>
            <a:r>
              <a:rPr lang="sv-SE" sz="3600" b="1" dirty="0"/>
              <a:t> Thailand?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6C67DC-FB95-4B98-B9FF-830D15C50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2103120"/>
            <a:ext cx="8921931" cy="4480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Statement </a:t>
            </a:r>
            <a:r>
              <a:rPr lang="sv-SE" dirty="0" err="1">
                <a:solidFill>
                  <a:srgbClr val="FF0000"/>
                </a:solidFill>
              </a:rPr>
              <a:t>of</a:t>
            </a:r>
            <a:r>
              <a:rPr lang="sv-SE" dirty="0">
                <a:solidFill>
                  <a:srgbClr val="FF0000"/>
                </a:solidFill>
              </a:rPr>
              <a:t> the Problem:</a:t>
            </a:r>
          </a:p>
          <a:p>
            <a:pPr marL="0" indent="0">
              <a:buNone/>
            </a:pPr>
            <a:r>
              <a:rPr lang="sv-SE" dirty="0"/>
              <a:t>1-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Islamic</a:t>
            </a:r>
            <a:r>
              <a:rPr lang="sv-SE" dirty="0"/>
              <a:t> </a:t>
            </a:r>
            <a:r>
              <a:rPr lang="sv-SE" dirty="0" err="1"/>
              <a:t>countries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as Malaysia and (Thailand)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successful</a:t>
            </a:r>
            <a:r>
              <a:rPr lang="sv-SE" dirty="0"/>
              <a:t> in </a:t>
            </a:r>
            <a:r>
              <a:rPr lang="sv-SE" dirty="0" err="1"/>
              <a:t>managing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Islamic</a:t>
            </a:r>
            <a:r>
              <a:rPr lang="sv-SE" dirty="0"/>
              <a:t> </a:t>
            </a:r>
            <a:r>
              <a:rPr lang="sv-SE" dirty="0" err="1"/>
              <a:t>finance</a:t>
            </a:r>
            <a:r>
              <a:rPr lang="sv-SE" dirty="0"/>
              <a:t> for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decades</a:t>
            </a:r>
            <a:r>
              <a:rPr lang="sv-SE" dirty="0"/>
              <a:t> </a:t>
            </a:r>
            <a:r>
              <a:rPr lang="sv-SE" dirty="0" err="1"/>
              <a:t>without</a:t>
            </a:r>
            <a:r>
              <a:rPr lang="sv-SE" dirty="0"/>
              <a:t> </a:t>
            </a:r>
            <a:r>
              <a:rPr lang="sv-SE" dirty="0" err="1"/>
              <a:t>raising</a:t>
            </a:r>
            <a:r>
              <a:rPr lang="sv-SE" dirty="0"/>
              <a:t> the standard </a:t>
            </a:r>
            <a:r>
              <a:rPr lang="sv-SE" dirty="0" err="1"/>
              <a:t>of</a:t>
            </a:r>
            <a:r>
              <a:rPr lang="sv-SE" dirty="0"/>
              <a:t> living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population.</a:t>
            </a:r>
          </a:p>
          <a:p>
            <a:pPr marL="0" indent="0">
              <a:buNone/>
            </a:pPr>
            <a:r>
              <a:rPr lang="sv-SE" dirty="0"/>
              <a:t> 2- Malaysia and Thailand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living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increasing</a:t>
            </a:r>
            <a:r>
              <a:rPr lang="sv-SE" dirty="0"/>
              <a:t> </a:t>
            </a:r>
            <a:r>
              <a:rPr lang="sv-SE" dirty="0" err="1"/>
              <a:t>poverty</a:t>
            </a:r>
            <a:r>
              <a:rPr lang="sv-SE" dirty="0"/>
              <a:t> </a:t>
            </a:r>
            <a:r>
              <a:rPr lang="sv-SE" dirty="0" err="1"/>
              <a:t>levels</a:t>
            </a:r>
            <a:r>
              <a:rPr lang="sv-SE" dirty="0"/>
              <a:t> and </a:t>
            </a: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levels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Middle</a:t>
            </a:r>
            <a:r>
              <a:rPr lang="sv-SE" dirty="0"/>
              <a:t> income </a:t>
            </a:r>
            <a:r>
              <a:rPr lang="sv-SE" dirty="0" err="1"/>
              <a:t>traps</a:t>
            </a:r>
            <a:r>
              <a:rPr lang="sv-SE" dirty="0"/>
              <a:t> (UN </a:t>
            </a:r>
            <a:r>
              <a:rPr lang="sv-SE" dirty="0" err="1"/>
              <a:t>Report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5634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90E919-CD6F-4929-92AB-4B4D90FF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6. Institutions and their Importance in Islam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1521CA-5607-4F73-9973-BC05FABAE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Islam </a:t>
            </a:r>
            <a:r>
              <a:rPr lang="sv-SE" dirty="0" err="1"/>
              <a:t>requires</a:t>
            </a:r>
            <a:r>
              <a:rPr lang="sv-SE" dirty="0"/>
              <a:t> institutions that monitor and </a:t>
            </a:r>
            <a:r>
              <a:rPr lang="sv-SE" dirty="0" err="1"/>
              <a:t>enforce</a:t>
            </a:r>
            <a:r>
              <a:rPr lang="sv-SE" dirty="0"/>
              <a:t> distribution and </a:t>
            </a:r>
            <a:r>
              <a:rPr lang="sv-SE" dirty="0" err="1"/>
              <a:t>redistribution</a:t>
            </a:r>
            <a:r>
              <a:rPr lang="sv-SE" dirty="0"/>
              <a:t>, that </a:t>
            </a:r>
            <a:r>
              <a:rPr lang="sv-SE" dirty="0" err="1"/>
              <a:t>eradicate</a:t>
            </a:r>
            <a:r>
              <a:rPr lang="sv-SE" dirty="0"/>
              <a:t> </a:t>
            </a:r>
            <a:r>
              <a:rPr lang="sv-SE" dirty="0" err="1"/>
              <a:t>poverty</a:t>
            </a:r>
            <a:r>
              <a:rPr lang="sv-SE" dirty="0"/>
              <a:t> and </a:t>
            </a:r>
            <a:r>
              <a:rPr lang="sv-SE" dirty="0" err="1"/>
              <a:t>provided</a:t>
            </a:r>
            <a:r>
              <a:rPr lang="sv-SE" dirty="0"/>
              <a:t> for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provide</a:t>
            </a:r>
            <a:r>
              <a:rPr lang="sv-SE" dirty="0"/>
              <a:t> for </a:t>
            </a:r>
            <a:r>
              <a:rPr lang="sv-SE" dirty="0" err="1"/>
              <a:t>themselves</a:t>
            </a:r>
            <a:r>
              <a:rPr lang="sv-SE" dirty="0"/>
              <a:t> and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still in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required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, and </a:t>
            </a:r>
            <a:r>
              <a:rPr lang="sv-SE" dirty="0" err="1"/>
              <a:t>insure</a:t>
            </a:r>
            <a:r>
              <a:rPr lang="sv-SE" dirty="0"/>
              <a:t> a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playing</a:t>
            </a:r>
            <a:r>
              <a:rPr lang="sv-SE" dirty="0"/>
              <a:t> </a:t>
            </a:r>
            <a:r>
              <a:rPr lang="sv-SE" dirty="0" err="1"/>
              <a:t>field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equal access to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and </a:t>
            </a:r>
            <a:r>
              <a:rPr lang="sv-SE" dirty="0" err="1"/>
              <a:t>healthcare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58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85BFAC-B637-4B70-B4BF-1B2E7AB3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760"/>
            <a:ext cx="8229600" cy="843280"/>
          </a:xfrm>
        </p:spPr>
        <p:txBody>
          <a:bodyPr>
            <a:normAutofit/>
          </a:bodyPr>
          <a:lstStyle/>
          <a:p>
            <a:r>
              <a:rPr lang="en-US" sz="3200" b="1" dirty="0"/>
              <a:t>6. Institutions and their Importance in Islam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CB2A00-8FE6-4A77-A7D4-7D5BE890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760"/>
            <a:ext cx="8229600" cy="553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 err="1"/>
              <a:t>we</a:t>
            </a:r>
            <a:r>
              <a:rPr lang="sv-SE" dirty="0"/>
              <a:t> must </a:t>
            </a:r>
            <a:r>
              <a:rPr lang="sv-SE" dirty="0" err="1"/>
              <a:t>emphasize</a:t>
            </a:r>
            <a:r>
              <a:rPr lang="sv-SE" dirty="0"/>
              <a:t> the </a:t>
            </a:r>
            <a:r>
              <a:rPr lang="sv-SE" dirty="0" err="1"/>
              <a:t>capstone</a:t>
            </a:r>
            <a:r>
              <a:rPr lang="sv-SE" dirty="0"/>
              <a:t> </a:t>
            </a:r>
            <a:r>
              <a:rPr lang="sv-SE" dirty="0" err="1"/>
              <a:t>rule</a:t>
            </a:r>
            <a:r>
              <a:rPr lang="sv-SE" dirty="0"/>
              <a:t> in Islam:</a:t>
            </a:r>
          </a:p>
          <a:p>
            <a:pPr marL="514350" indent="-514350">
              <a:buAutoNum type="arabicPeriod"/>
            </a:pPr>
            <a:r>
              <a:rPr lang="sv-SE" dirty="0"/>
              <a:t>The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commanding</a:t>
            </a:r>
            <a:r>
              <a:rPr lang="sv-SE" dirty="0"/>
              <a:t> the </a:t>
            </a:r>
            <a:r>
              <a:rPr lang="sv-SE" dirty="0" err="1"/>
              <a:t>good</a:t>
            </a:r>
            <a:r>
              <a:rPr lang="sv-SE" dirty="0"/>
              <a:t> and </a:t>
            </a:r>
            <a:r>
              <a:rPr lang="sv-SE" dirty="0" err="1"/>
              <a:t>forbidding</a:t>
            </a:r>
            <a:r>
              <a:rPr lang="sv-SE" dirty="0"/>
              <a:t> </a:t>
            </a:r>
            <a:r>
              <a:rPr lang="sv-SE" dirty="0" err="1"/>
              <a:t>evil</a:t>
            </a:r>
            <a:endParaRPr lang="sv-SE" dirty="0"/>
          </a:p>
          <a:p>
            <a:pPr marL="514350" indent="-514350">
              <a:buAutoNum type="arabicPeriod"/>
            </a:pPr>
            <a:r>
              <a:rPr lang="sv-SE" dirty="0" err="1"/>
              <a:t>Applicable</a:t>
            </a:r>
            <a:r>
              <a:rPr lang="sv-SE" dirty="0"/>
              <a:t> to </a:t>
            </a:r>
            <a:r>
              <a:rPr lang="sv-SE" dirty="0" err="1"/>
              <a:t>individuals</a:t>
            </a:r>
            <a:r>
              <a:rPr lang="sv-SE" dirty="0"/>
              <a:t> and </a:t>
            </a:r>
            <a:r>
              <a:rPr lang="sv-SE" dirty="0" err="1"/>
              <a:t>society</a:t>
            </a:r>
            <a:endParaRPr lang="sv-SE" dirty="0"/>
          </a:p>
          <a:p>
            <a:pPr marL="514350" indent="-514350">
              <a:buAutoNum type="arabicPeriod"/>
            </a:pPr>
            <a:r>
              <a:rPr lang="sv-SE" dirty="0" err="1"/>
              <a:t>Assures</a:t>
            </a:r>
            <a:r>
              <a:rPr lang="sv-SE" dirty="0"/>
              <a:t> that </a:t>
            </a:r>
            <a:r>
              <a:rPr lang="sv-SE" dirty="0" err="1"/>
              <a:t>leaders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selected</a:t>
            </a:r>
            <a:r>
              <a:rPr lang="sv-SE" dirty="0"/>
              <a:t> by the </a:t>
            </a:r>
            <a:r>
              <a:rPr lang="sv-SE" dirty="0" err="1"/>
              <a:t>community</a:t>
            </a:r>
            <a:r>
              <a:rPr lang="sv-SE" dirty="0"/>
              <a:t> and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answerable</a:t>
            </a:r>
            <a:r>
              <a:rPr lang="sv-SE" dirty="0"/>
              <a:t> for the actions</a:t>
            </a:r>
          </a:p>
          <a:p>
            <a:pPr marL="514350" indent="-514350">
              <a:buAutoNum type="arabicPeriod"/>
            </a:pPr>
            <a:r>
              <a:rPr lang="sv-SE" dirty="0" err="1"/>
              <a:t>Leaders</a:t>
            </a:r>
            <a:r>
              <a:rPr lang="sv-SE" dirty="0"/>
              <a:t> </a:t>
            </a:r>
            <a:r>
              <a:rPr lang="sv-SE" dirty="0" err="1"/>
              <a:t>acquire</a:t>
            </a:r>
            <a:r>
              <a:rPr lang="sv-SE" dirty="0"/>
              <a:t> legitimacy by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rule-compliant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community</a:t>
            </a:r>
            <a:r>
              <a:rPr lang="sv-SE" dirty="0"/>
              <a:t>.</a:t>
            </a:r>
          </a:p>
          <a:p>
            <a:pPr marL="514350" indent="-514350">
              <a:buAutoNum type="arabicPeriod"/>
            </a:pPr>
            <a:r>
              <a:rPr lang="sv-SE" dirty="0"/>
              <a:t>5. </a:t>
            </a:r>
            <a:r>
              <a:rPr lang="sv-SE" dirty="0" err="1"/>
              <a:t>leaders</a:t>
            </a:r>
            <a:r>
              <a:rPr lang="sv-SE" dirty="0"/>
              <a:t> must be </a:t>
            </a:r>
            <a:r>
              <a:rPr lang="sv-SE" dirty="0" err="1"/>
              <a:t>confronted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do not </a:t>
            </a:r>
            <a:r>
              <a:rPr lang="sv-SE" dirty="0" err="1"/>
              <a:t>uphold</a:t>
            </a:r>
            <a:r>
              <a:rPr lang="sv-SE" dirty="0"/>
              <a:t> </a:t>
            </a:r>
            <a:r>
              <a:rPr lang="sv-SE" dirty="0" err="1"/>
              <a:t>Divine</a:t>
            </a:r>
            <a:r>
              <a:rPr lang="sv-SE" dirty="0"/>
              <a:t> </a:t>
            </a:r>
            <a:r>
              <a:rPr lang="sv-SE" dirty="0" err="1"/>
              <a:t>Rules</a:t>
            </a:r>
            <a:r>
              <a:rPr lang="sv-SE" dirty="0"/>
              <a:t> and </a:t>
            </a:r>
            <a:r>
              <a:rPr lang="sv-SE" dirty="0" err="1"/>
              <a:t>enforce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.</a:t>
            </a:r>
          </a:p>
          <a:p>
            <a:pPr marL="514350" indent="-514350">
              <a:buAutoNum type="arabicPeriod"/>
            </a:pPr>
            <a:r>
              <a:rPr lang="sv-SE" dirty="0"/>
              <a:t>Income </a:t>
            </a:r>
            <a:r>
              <a:rPr lang="sv-SE" dirty="0" err="1"/>
              <a:t>inequality</a:t>
            </a:r>
            <a:r>
              <a:rPr lang="sv-SE" dirty="0"/>
              <a:t> absolute and relative </a:t>
            </a:r>
            <a:r>
              <a:rPr lang="sv-SE" dirty="0" err="1"/>
              <a:t>poverty</a:t>
            </a:r>
            <a:r>
              <a:rPr lang="sv-SE" dirty="0"/>
              <a:t> is </a:t>
            </a:r>
            <a:r>
              <a:rPr lang="sv-SE" dirty="0" err="1"/>
              <a:t>evidence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rule-violation</a:t>
            </a:r>
            <a:r>
              <a:rPr lang="sv-SE" dirty="0"/>
              <a:t> and </a:t>
            </a:r>
            <a:r>
              <a:rPr lang="sv-SE" dirty="0" err="1"/>
              <a:t>governance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.</a:t>
            </a:r>
          </a:p>
          <a:p>
            <a:pPr marL="514350" indent="-514350">
              <a:buAutoNum type="arabicPeriod"/>
            </a:pPr>
            <a:endParaRPr lang="sv-SE" dirty="0"/>
          </a:p>
          <a:p>
            <a:pPr marL="514350" indent="-514350">
              <a:buAutoNum type="arabicPeriod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5743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FE0029-1588-4C31-A883-4580D23D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err="1"/>
              <a:t>Concluding</a:t>
            </a:r>
            <a:r>
              <a:rPr lang="sv-SE" sz="3200" b="1" dirty="0"/>
              <a:t> </a:t>
            </a:r>
            <a:r>
              <a:rPr lang="sv-SE" sz="3200" b="1" dirty="0" err="1"/>
              <a:t>Comments</a:t>
            </a:r>
            <a:r>
              <a:rPr lang="sv-SE" sz="3200" b="1" dirty="0"/>
              <a:t> on the </a:t>
            </a:r>
            <a:r>
              <a:rPr lang="sv-SE" sz="3200" b="1" dirty="0" err="1"/>
              <a:t>Islamic</a:t>
            </a:r>
            <a:r>
              <a:rPr lang="sv-SE" sz="3200" b="1" dirty="0"/>
              <a:t> System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A5AEA-BDFB-4ABA-A52C-65B2B500A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Allah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created</a:t>
            </a:r>
            <a:r>
              <a:rPr lang="sv-SE" dirty="0"/>
              <a:t> a </a:t>
            </a:r>
            <a:r>
              <a:rPr lang="sv-SE" dirty="0" err="1"/>
              <a:t>world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total </a:t>
            </a:r>
            <a:r>
              <a:rPr lang="sv-SE" dirty="0" err="1"/>
              <a:t>perfection</a:t>
            </a:r>
            <a:r>
              <a:rPr lang="sv-SE" dirty="0"/>
              <a:t> </a:t>
            </a:r>
            <a:r>
              <a:rPr lang="sv-SE" dirty="0" err="1"/>
              <a:t>inhabited</a:t>
            </a:r>
            <a:r>
              <a:rPr lang="sv-SE" dirty="0"/>
              <a:t> by ”</a:t>
            </a:r>
            <a:r>
              <a:rPr lang="sv-SE" dirty="0" err="1"/>
              <a:t>perfect</a:t>
            </a:r>
            <a:r>
              <a:rPr lang="sv-SE" dirty="0"/>
              <a:t>” humans that </a:t>
            </a:r>
            <a:r>
              <a:rPr lang="sv-SE" dirty="0" err="1"/>
              <a:t>had</a:t>
            </a:r>
            <a:r>
              <a:rPr lang="sv-SE" dirty="0"/>
              <a:t> no </a:t>
            </a:r>
            <a:r>
              <a:rPr lang="sv-SE" dirty="0" err="1"/>
              <a:t>free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.</a:t>
            </a:r>
          </a:p>
          <a:p>
            <a:r>
              <a:rPr lang="sv-SE" dirty="0"/>
              <a:t>If Allah has </a:t>
            </a:r>
            <a:r>
              <a:rPr lang="sv-SE" dirty="0" err="1"/>
              <a:t>done</a:t>
            </a:r>
            <a:r>
              <a:rPr lang="sv-SE" dirty="0"/>
              <a:t> so, human </a:t>
            </a:r>
            <a:r>
              <a:rPr lang="sv-SE" dirty="0" err="1"/>
              <a:t>dignity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empty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meaning</a:t>
            </a:r>
            <a:r>
              <a:rPr lang="sv-SE" dirty="0"/>
              <a:t>.</a:t>
            </a:r>
          </a:p>
          <a:p>
            <a:r>
              <a:rPr lang="sv-SE" dirty="0"/>
              <a:t>Allah </a:t>
            </a:r>
            <a:r>
              <a:rPr lang="sv-SE" dirty="0" err="1"/>
              <a:t>gave</a:t>
            </a:r>
            <a:r>
              <a:rPr lang="sv-SE" dirty="0"/>
              <a:t> human </a:t>
            </a:r>
            <a:r>
              <a:rPr lang="sv-SE" dirty="0" err="1"/>
              <a:t>freedom</a:t>
            </a:r>
            <a:r>
              <a:rPr lang="sv-SE" dirty="0"/>
              <a:t>.</a:t>
            </a:r>
          </a:p>
          <a:p>
            <a:r>
              <a:rPr lang="sv-SE" dirty="0"/>
              <a:t>Islam is </a:t>
            </a:r>
            <a:r>
              <a:rPr lang="sv-SE" dirty="0" err="1"/>
              <a:t>founded</a:t>
            </a:r>
            <a:r>
              <a:rPr lang="sv-SE" dirty="0"/>
              <a:t> on </a:t>
            </a:r>
            <a:r>
              <a:rPr lang="sv-SE" dirty="0" err="1"/>
              <a:t>freedom</a:t>
            </a:r>
            <a:r>
              <a:rPr lang="sv-SE" dirty="0"/>
              <a:t>, </a:t>
            </a:r>
            <a:r>
              <a:rPr lang="sv-SE" dirty="0" err="1"/>
              <a:t>equlity</a:t>
            </a:r>
            <a:r>
              <a:rPr lang="sv-SE" dirty="0"/>
              <a:t> and </a:t>
            </a:r>
            <a:r>
              <a:rPr lang="sv-SE" dirty="0" err="1"/>
              <a:t>justice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187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C96B95-D849-4FA2-811C-FD063D34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err="1"/>
              <a:t>Concluding</a:t>
            </a:r>
            <a:r>
              <a:rPr lang="sv-SE" sz="3200" b="1" dirty="0"/>
              <a:t> </a:t>
            </a:r>
            <a:r>
              <a:rPr lang="sv-SE" sz="3200" b="1" dirty="0" err="1"/>
              <a:t>Comments</a:t>
            </a:r>
            <a:r>
              <a:rPr lang="sv-SE" sz="3200" b="1" dirty="0"/>
              <a:t> on </a:t>
            </a:r>
            <a:r>
              <a:rPr lang="sv-SE" sz="3200" b="1" dirty="0" err="1"/>
              <a:t>Islamic</a:t>
            </a:r>
            <a:r>
              <a:rPr lang="sv-SE" sz="3200" b="1" dirty="0"/>
              <a:t> System (</a:t>
            </a:r>
            <a:r>
              <a:rPr lang="sv-SE" sz="3200" b="1" dirty="0" err="1"/>
              <a:t>Continue</a:t>
            </a:r>
            <a:r>
              <a:rPr lang="sv-SE" sz="3200" b="1" dirty="0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D40093-15B5-431B-B825-A92B6C6C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768080" cy="4983162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Thus the </a:t>
            </a:r>
            <a:r>
              <a:rPr lang="sv-SE" dirty="0" err="1"/>
              <a:t>concept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justice</a:t>
            </a:r>
            <a:r>
              <a:rPr lang="sv-SE" dirty="0"/>
              <a:t> in Islam is </a:t>
            </a:r>
            <a:r>
              <a:rPr lang="sv-SE" dirty="0" err="1"/>
              <a:t>founded</a:t>
            </a:r>
            <a:r>
              <a:rPr lang="sv-SE" dirty="0"/>
              <a:t> on </a:t>
            </a:r>
            <a:r>
              <a:rPr lang="sv-SE" dirty="0" err="1"/>
              <a:t>freedom</a:t>
            </a:r>
            <a:r>
              <a:rPr lang="sv-SE" dirty="0"/>
              <a:t> and </a:t>
            </a:r>
            <a:r>
              <a:rPr lang="sv-SE" dirty="0" err="1"/>
              <a:t>equlity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humankind.</a:t>
            </a:r>
          </a:p>
          <a:p>
            <a:r>
              <a:rPr lang="sv-SE" dirty="0"/>
              <a:t>Allah </a:t>
            </a:r>
            <a:r>
              <a:rPr lang="sv-SE" dirty="0" err="1"/>
              <a:t>gave</a:t>
            </a:r>
            <a:r>
              <a:rPr lang="sv-SE" dirty="0"/>
              <a:t> humans </a:t>
            </a:r>
            <a:r>
              <a:rPr lang="sv-SE" dirty="0" err="1"/>
              <a:t>bountiful</a:t>
            </a:r>
            <a:r>
              <a:rPr lang="sv-SE" dirty="0"/>
              <a:t> </a:t>
            </a:r>
            <a:r>
              <a:rPr lang="sv-SE" dirty="0" err="1"/>
              <a:t>resources</a:t>
            </a:r>
            <a:r>
              <a:rPr lang="sv-SE" dirty="0"/>
              <a:t> that,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managed</a:t>
            </a:r>
            <a:r>
              <a:rPr lang="sv-SE" dirty="0"/>
              <a:t> </a:t>
            </a:r>
            <a:r>
              <a:rPr lang="sv-SE" dirty="0" err="1"/>
              <a:t>well</a:t>
            </a:r>
            <a:r>
              <a:rPr lang="sv-SE" dirty="0"/>
              <a:t> and </a:t>
            </a:r>
            <a:r>
              <a:rPr lang="sv-SE" dirty="0" err="1"/>
              <a:t>shared</a:t>
            </a:r>
            <a:r>
              <a:rPr lang="sv-SE" dirty="0"/>
              <a:t> ,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satisfy</a:t>
            </a:r>
            <a:r>
              <a:rPr lang="sv-SE" dirty="0"/>
              <a:t> all human </a:t>
            </a:r>
            <a:r>
              <a:rPr lang="sv-SE" dirty="0" err="1"/>
              <a:t>needs</a:t>
            </a:r>
            <a:r>
              <a:rPr lang="sv-SE" dirty="0"/>
              <a:t>.</a:t>
            </a:r>
          </a:p>
          <a:p>
            <a:r>
              <a:rPr lang="sv-SE" dirty="0"/>
              <a:t>The </a:t>
            </a:r>
            <a:r>
              <a:rPr lang="sv-SE" dirty="0" err="1"/>
              <a:t>Islamic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system is a market </a:t>
            </a:r>
            <a:r>
              <a:rPr lang="sv-SE" dirty="0" err="1"/>
              <a:t>based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is different from </a:t>
            </a:r>
            <a:r>
              <a:rPr lang="sv-SE" dirty="0" err="1"/>
              <a:t>some</a:t>
            </a:r>
            <a:r>
              <a:rPr lang="sv-SE" dirty="0"/>
              <a:t> capitalist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.</a:t>
            </a:r>
          </a:p>
          <a:p>
            <a:r>
              <a:rPr lang="sv-SE" dirty="0"/>
              <a:t>Islam </a:t>
            </a:r>
            <a:r>
              <a:rPr lang="sv-SE" dirty="0" err="1"/>
              <a:t>does</a:t>
            </a:r>
            <a:r>
              <a:rPr lang="sv-SE" dirty="0"/>
              <a:t> not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separate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justice</a:t>
            </a:r>
            <a:r>
              <a:rPr lang="sv-SE" dirty="0"/>
              <a:t>.</a:t>
            </a:r>
          </a:p>
          <a:p>
            <a:r>
              <a:rPr lang="sv-SE" dirty="0"/>
              <a:t>Muslim </a:t>
            </a:r>
            <a:r>
              <a:rPr lang="sv-SE" dirty="0" err="1"/>
              <a:t>countries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drastic</a:t>
            </a:r>
            <a:r>
              <a:rPr lang="sv-SE" dirty="0"/>
              <a:t> </a:t>
            </a:r>
            <a:r>
              <a:rPr lang="sv-SE" dirty="0" err="1"/>
              <a:t>institutional</a:t>
            </a:r>
            <a:r>
              <a:rPr lang="sv-SE" dirty="0"/>
              <a:t> Reforms – social, </a:t>
            </a:r>
            <a:r>
              <a:rPr lang="sv-SE" dirty="0" err="1"/>
              <a:t>economic</a:t>
            </a:r>
            <a:r>
              <a:rPr lang="sv-SE" dirty="0"/>
              <a:t> and </a:t>
            </a:r>
            <a:r>
              <a:rPr lang="sv-SE" dirty="0" err="1"/>
              <a:t>political</a:t>
            </a:r>
            <a:r>
              <a:rPr lang="sv-SE" dirty="0"/>
              <a:t> – to </a:t>
            </a:r>
            <a:r>
              <a:rPr lang="sv-SE" dirty="0" err="1"/>
              <a:t>realize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potential and </a:t>
            </a:r>
            <a:r>
              <a:rPr lang="sv-SE" dirty="0" err="1"/>
              <a:t>reverse</a:t>
            </a:r>
            <a:r>
              <a:rPr lang="sv-SE" dirty="0"/>
              <a:t> the </a:t>
            </a:r>
            <a:r>
              <a:rPr lang="sv-SE" dirty="0" err="1"/>
              <a:t>centuries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missed</a:t>
            </a:r>
            <a:r>
              <a:rPr lang="sv-SE" dirty="0"/>
              <a:t> </a:t>
            </a:r>
            <a:r>
              <a:rPr lang="sv-SE" dirty="0" err="1"/>
              <a:t>opportunities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4627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" y="209320"/>
            <a:ext cx="9033831" cy="859316"/>
          </a:xfrm>
        </p:spPr>
        <p:txBody>
          <a:bodyPr>
            <a:normAutofit/>
          </a:bodyPr>
          <a:lstStyle/>
          <a:p>
            <a:r>
              <a:rPr lang="sv-SE" sz="3200" dirty="0"/>
              <a:t>Long term Structural Transformation of the Economy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" y="883921"/>
            <a:ext cx="8339891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0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Technological</a:t>
            </a:r>
            <a:r>
              <a:rPr lang="sv-SE" dirty="0"/>
              <a:t> </a:t>
            </a:r>
            <a:r>
              <a:rPr lang="sv-SE" dirty="0" err="1"/>
              <a:t>Ladder</a:t>
            </a:r>
            <a:r>
              <a:rPr lang="sv-SE" dirty="0"/>
              <a:t> </a:t>
            </a:r>
            <a:r>
              <a:rPr lang="sv-SE" dirty="0" err="1"/>
              <a:t>Hypothesis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828" y="1417638"/>
            <a:ext cx="8146972" cy="50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9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/>
              <a:t>Techno-</a:t>
            </a:r>
            <a:r>
              <a:rPr lang="sv-SE" sz="4000" dirty="0" err="1"/>
              <a:t>Economic</a:t>
            </a:r>
            <a:r>
              <a:rPr lang="sv-SE" sz="4000" dirty="0"/>
              <a:t> Paradigm by Perez &amp; Freeman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0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3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2A3996-DCBF-4F5B-B5FD-C71A6A9A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solidFill>
                  <a:srgbClr val="00B050"/>
                </a:solidFill>
              </a:rPr>
              <a:t>1. The Swedish </a:t>
            </a:r>
            <a:r>
              <a:rPr lang="sv-SE" sz="3200" dirty="0" err="1">
                <a:solidFill>
                  <a:srgbClr val="00B050"/>
                </a:solidFill>
              </a:rPr>
              <a:t>Model</a:t>
            </a:r>
            <a:endParaRPr lang="sv-SE" sz="3200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68ABD-3CC9-4159-B379-4B32C8BA9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/>
              <a:t>Sweden </a:t>
            </a:r>
            <a:r>
              <a:rPr lang="sv-SE" dirty="0" err="1"/>
              <a:t>with</a:t>
            </a:r>
            <a:r>
              <a:rPr lang="sv-SE" dirty="0"/>
              <a:t> 10 million population  is a </a:t>
            </a:r>
            <a:r>
              <a:rPr lang="sv-SE" dirty="0" err="1"/>
              <a:t>prosperous</a:t>
            </a:r>
            <a:r>
              <a:rPr lang="sv-SE" dirty="0"/>
              <a:t> country </a:t>
            </a:r>
            <a:r>
              <a:rPr lang="sv-SE" dirty="0" err="1"/>
              <a:t>whose</a:t>
            </a:r>
            <a:r>
              <a:rPr lang="sv-SE" dirty="0"/>
              <a:t> </a:t>
            </a:r>
            <a:r>
              <a:rPr lang="sv-SE" dirty="0" err="1"/>
              <a:t>wealth</a:t>
            </a:r>
            <a:r>
              <a:rPr lang="sv-SE" dirty="0"/>
              <a:t> is </a:t>
            </a:r>
            <a:r>
              <a:rPr lang="sv-SE" dirty="0" err="1"/>
              <a:t>evently</a:t>
            </a:r>
            <a:r>
              <a:rPr lang="sv-SE" dirty="0"/>
              <a:t> </a:t>
            </a:r>
            <a:r>
              <a:rPr lang="sv-SE" dirty="0" err="1"/>
              <a:t>distributed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The Swedish </a:t>
            </a:r>
            <a:r>
              <a:rPr lang="sv-SE" dirty="0" err="1"/>
              <a:t>model</a:t>
            </a:r>
            <a:r>
              <a:rPr lang="sv-SE" dirty="0"/>
              <a:t> is a </a:t>
            </a:r>
            <a:r>
              <a:rPr lang="sv-SE" dirty="0" err="1"/>
              <a:t>strategy</a:t>
            </a:r>
            <a:r>
              <a:rPr lang="sv-SE" dirty="0"/>
              <a:t> for </a:t>
            </a:r>
            <a:r>
              <a:rPr lang="sv-SE" dirty="0" err="1"/>
              <a:t>inclusive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The Swedish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said</a:t>
            </a:r>
            <a:r>
              <a:rPr lang="sv-SE" dirty="0"/>
              <a:t> to </a:t>
            </a:r>
            <a:r>
              <a:rPr lang="sv-SE" dirty="0" err="1"/>
              <a:t>consist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fundamental </a:t>
            </a:r>
            <a:r>
              <a:rPr lang="sv-SE" dirty="0" err="1"/>
              <a:t>pillars</a:t>
            </a:r>
            <a:r>
              <a:rPr lang="sv-SE" dirty="0"/>
              <a:t>: a labour market, that </a:t>
            </a:r>
            <a:r>
              <a:rPr lang="sv-SE" dirty="0" err="1"/>
              <a:t>facilitate</a:t>
            </a:r>
            <a:r>
              <a:rPr lang="sv-SE" dirty="0"/>
              <a:t> </a:t>
            </a:r>
            <a:r>
              <a:rPr lang="sv-SE" dirty="0" err="1"/>
              <a:t>adjustment</a:t>
            </a:r>
            <a:r>
              <a:rPr lang="sv-SE" dirty="0"/>
              <a:t> to change, a universal welfare policy and an </a:t>
            </a:r>
            <a:r>
              <a:rPr lang="sv-SE" dirty="0" err="1"/>
              <a:t>economic</a:t>
            </a:r>
            <a:r>
              <a:rPr lang="sv-SE" dirty="0"/>
              <a:t> policy that </a:t>
            </a:r>
            <a:r>
              <a:rPr lang="sv-SE" dirty="0" err="1"/>
              <a:t>promotes</a:t>
            </a:r>
            <a:r>
              <a:rPr lang="sv-SE" dirty="0"/>
              <a:t> </a:t>
            </a:r>
            <a:r>
              <a:rPr lang="sv-SE" dirty="0" err="1"/>
              <a:t>openness</a:t>
            </a:r>
            <a:r>
              <a:rPr lang="sv-SE" dirty="0"/>
              <a:t> and </a:t>
            </a:r>
            <a:r>
              <a:rPr lang="sv-SE" dirty="0" err="1"/>
              <a:t>stabilty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0852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1E1329-24C3-4746-84D8-E87D4F0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442"/>
          </a:xfrm>
        </p:spPr>
        <p:txBody>
          <a:bodyPr>
            <a:normAutofit/>
          </a:bodyPr>
          <a:lstStyle/>
          <a:p>
            <a:r>
              <a:rPr lang="sv-SE" sz="3200" b="1" dirty="0"/>
              <a:t>The Swedish </a:t>
            </a:r>
            <a:r>
              <a:rPr lang="sv-SE" sz="3200" b="1" dirty="0" err="1"/>
              <a:t>Model</a:t>
            </a:r>
            <a:r>
              <a:rPr lang="sv-SE" sz="3200" b="1" dirty="0"/>
              <a:t> (</a:t>
            </a:r>
            <a:r>
              <a:rPr lang="sv-SE" sz="3200" b="1" dirty="0" err="1"/>
              <a:t>continue</a:t>
            </a:r>
            <a:r>
              <a:rPr lang="sv-SE" sz="3200" b="1" dirty="0"/>
              <a:t>)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2B18CFC7-5B18-497F-B4C9-DEF70FB1D679}"/>
              </a:ext>
            </a:extLst>
          </p:cNvPr>
          <p:cNvSpPr/>
          <p:nvPr/>
        </p:nvSpPr>
        <p:spPr>
          <a:xfrm>
            <a:off x="2890520" y="1368082"/>
            <a:ext cx="3698240" cy="16662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Pillar 1:</a:t>
            </a:r>
          </a:p>
          <a:p>
            <a:pPr algn="ctr"/>
            <a:r>
              <a:rPr lang="sv-SE" sz="1400" b="1" dirty="0">
                <a:solidFill>
                  <a:schemeClr val="tx1"/>
                </a:solidFill>
              </a:rPr>
              <a:t>A labour market that facilitates adjumstment to change: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Coordinated wage formation and readjustment support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Active labour market policy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Effective unemployment inscurance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FC412BAC-0969-452D-88D3-918CDF62BD0B}"/>
              </a:ext>
            </a:extLst>
          </p:cNvPr>
          <p:cNvSpPr/>
          <p:nvPr/>
        </p:nvSpPr>
        <p:spPr>
          <a:xfrm>
            <a:off x="660400" y="4775200"/>
            <a:ext cx="3525520" cy="16662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Pillar 2:</a:t>
            </a:r>
          </a:p>
          <a:p>
            <a:pPr algn="ctr"/>
            <a:r>
              <a:rPr lang="sv-SE" sz="1400" b="1" dirty="0">
                <a:solidFill>
                  <a:schemeClr val="tx1"/>
                </a:solidFill>
              </a:rPr>
              <a:t>Welfare policy: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Universal welfare services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Universal social transfers that promote work and income security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03555BA-B375-423C-9957-D622508B709B}"/>
              </a:ext>
            </a:extLst>
          </p:cNvPr>
          <p:cNvSpPr/>
          <p:nvPr/>
        </p:nvSpPr>
        <p:spPr>
          <a:xfrm>
            <a:off x="5842000" y="5130800"/>
            <a:ext cx="50800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AEFF47AD-9D51-4D90-89D2-266260437252}"/>
              </a:ext>
            </a:extLst>
          </p:cNvPr>
          <p:cNvSpPr/>
          <p:nvPr/>
        </p:nvSpPr>
        <p:spPr>
          <a:xfrm>
            <a:off x="5074920" y="4901257"/>
            <a:ext cx="3525520" cy="17167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Pillar 3:</a:t>
            </a:r>
          </a:p>
          <a:p>
            <a:pPr algn="ctr"/>
            <a:r>
              <a:rPr lang="sv-SE" sz="1400" b="1" dirty="0">
                <a:solidFill>
                  <a:schemeClr val="tx1"/>
                </a:solidFill>
              </a:rPr>
              <a:t>Economic policy: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Openness and stability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AF1D3FDF-96CD-45A4-9BC8-E590A75A18EC}"/>
              </a:ext>
            </a:extLst>
          </p:cNvPr>
          <p:cNvSpPr/>
          <p:nvPr/>
        </p:nvSpPr>
        <p:spPr>
          <a:xfrm>
            <a:off x="2976880" y="3352800"/>
            <a:ext cx="3525520" cy="1676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E787EB6-9A7E-44A1-BB33-D43097F4DD56}"/>
              </a:ext>
            </a:extLst>
          </p:cNvPr>
          <p:cNvSpPr txBox="1"/>
          <p:nvPr/>
        </p:nvSpPr>
        <p:spPr>
          <a:xfrm flipH="1">
            <a:off x="3939539" y="3362642"/>
            <a:ext cx="1539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Prerequisites</a:t>
            </a:r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B3F540F-2F89-4FD0-8308-671DC3DC8318}"/>
              </a:ext>
            </a:extLst>
          </p:cNvPr>
          <p:cNvSpPr txBox="1"/>
          <p:nvPr/>
        </p:nvSpPr>
        <p:spPr>
          <a:xfrm>
            <a:off x="3764279" y="3745745"/>
            <a:ext cx="2529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Sound public finances</a:t>
            </a:r>
          </a:p>
          <a:p>
            <a:r>
              <a:rPr lang="sv-SE" sz="1400" dirty="0"/>
              <a:t>Trust, legitimacy</a:t>
            </a:r>
          </a:p>
          <a:p>
            <a:r>
              <a:rPr lang="sv-SE" sz="1400" dirty="0"/>
              <a:t>High employment</a:t>
            </a:r>
          </a:p>
          <a:p>
            <a:r>
              <a:rPr lang="sv-SE" sz="1400" dirty="0"/>
              <a:t>Strong and equal social partners</a:t>
            </a:r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CAD899DD-C6A2-4796-9A66-96CAE5882E71}"/>
              </a:ext>
            </a:extLst>
          </p:cNvPr>
          <p:cNvCxnSpPr>
            <a:cxnSpLocks/>
          </p:cNvCxnSpPr>
          <p:nvPr/>
        </p:nvCxnSpPr>
        <p:spPr>
          <a:xfrm>
            <a:off x="4739640" y="3088640"/>
            <a:ext cx="0" cy="2740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AF74AD17-4024-43BC-AA48-F43EE4B79B3D}"/>
              </a:ext>
            </a:extLst>
          </p:cNvPr>
          <p:cNvCxnSpPr/>
          <p:nvPr/>
        </p:nvCxnSpPr>
        <p:spPr>
          <a:xfrm flipH="1">
            <a:off x="2001520" y="2726790"/>
            <a:ext cx="1127760" cy="19972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A5490C26-C42F-43E4-9BF2-2A6916DEBDED}"/>
              </a:ext>
            </a:extLst>
          </p:cNvPr>
          <p:cNvCxnSpPr>
            <a:cxnSpLocks/>
          </p:cNvCxnSpPr>
          <p:nvPr/>
        </p:nvCxnSpPr>
        <p:spPr>
          <a:xfrm flipV="1">
            <a:off x="2753360" y="4393030"/>
            <a:ext cx="278765" cy="406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85FC3144-5369-495D-BB05-80C3FB2204E7}"/>
              </a:ext>
            </a:extLst>
          </p:cNvPr>
          <p:cNvCxnSpPr/>
          <p:nvPr/>
        </p:nvCxnSpPr>
        <p:spPr>
          <a:xfrm>
            <a:off x="6393179" y="2668956"/>
            <a:ext cx="1036320" cy="2139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45220CAC-024C-4616-A90D-C7518DFECB92}"/>
              </a:ext>
            </a:extLst>
          </p:cNvPr>
          <p:cNvCxnSpPr/>
          <p:nvPr/>
        </p:nvCxnSpPr>
        <p:spPr>
          <a:xfrm>
            <a:off x="6419850" y="4412566"/>
            <a:ext cx="264160" cy="462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BBEC5FA0-9751-4981-9077-682ABC6DDFF6}"/>
              </a:ext>
            </a:extLst>
          </p:cNvPr>
          <p:cNvCxnSpPr>
            <a:endCxn id="8" idx="2"/>
          </p:cNvCxnSpPr>
          <p:nvPr/>
        </p:nvCxnSpPr>
        <p:spPr>
          <a:xfrm>
            <a:off x="4160520" y="5759618"/>
            <a:ext cx="914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98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96EBD4-2547-4878-98B1-CD7A9501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2. The </a:t>
            </a:r>
            <a:r>
              <a:rPr lang="sv-SE" sz="3200" b="1" dirty="0" err="1"/>
              <a:t>main</a:t>
            </a:r>
            <a:r>
              <a:rPr lang="sv-SE" sz="3200" b="1" dirty="0"/>
              <a:t> </a:t>
            </a:r>
            <a:r>
              <a:rPr lang="sv-SE" sz="3200" b="1" dirty="0" err="1"/>
              <a:t>objectives</a:t>
            </a:r>
            <a:r>
              <a:rPr lang="sv-SE" sz="3200" b="1" dirty="0"/>
              <a:t> </a:t>
            </a:r>
            <a:r>
              <a:rPr lang="sv-SE" sz="3200" b="1" dirty="0" err="1"/>
              <a:t>of</a:t>
            </a:r>
            <a:r>
              <a:rPr lang="sv-SE" sz="3200" b="1" dirty="0"/>
              <a:t> the Swedish </a:t>
            </a:r>
            <a:r>
              <a:rPr lang="sv-SE" sz="3200" b="1" dirty="0" err="1"/>
              <a:t>Model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F1AC63-91A9-4A74-A9DC-FA795E993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2.1 </a:t>
            </a:r>
            <a:r>
              <a:rPr lang="sv-SE" b="1" dirty="0" err="1"/>
              <a:t>Prosperity</a:t>
            </a:r>
            <a:r>
              <a:rPr lang="sv-SE" b="1" dirty="0"/>
              <a:t>, </a:t>
            </a:r>
            <a:r>
              <a:rPr lang="sv-SE" b="1" dirty="0" err="1"/>
              <a:t>equity</a:t>
            </a:r>
            <a:r>
              <a:rPr lang="sv-SE" b="1" dirty="0"/>
              <a:t> and gender </a:t>
            </a:r>
            <a:r>
              <a:rPr lang="sv-SE" b="1" dirty="0" err="1"/>
              <a:t>equality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1. The Swedish </a:t>
            </a:r>
            <a:r>
              <a:rPr lang="sv-SE" dirty="0" err="1"/>
              <a:t>Model</a:t>
            </a:r>
            <a:r>
              <a:rPr lang="sv-SE" dirty="0"/>
              <a:t> is to </a:t>
            </a:r>
            <a:r>
              <a:rPr lang="sv-SE" dirty="0" err="1"/>
              <a:t>ensure</a:t>
            </a:r>
            <a:r>
              <a:rPr lang="sv-SE" dirty="0"/>
              <a:t> that </a:t>
            </a:r>
            <a:r>
              <a:rPr lang="sv-SE" dirty="0" err="1"/>
              <a:t>prosperity</a:t>
            </a:r>
            <a:r>
              <a:rPr lang="sv-SE" dirty="0"/>
              <a:t> </a:t>
            </a:r>
            <a:r>
              <a:rPr lang="sv-SE" dirty="0" err="1"/>
              <a:t>increases</a:t>
            </a:r>
            <a:r>
              <a:rPr lang="sv-SE" dirty="0"/>
              <a:t> and is </a:t>
            </a:r>
            <a:r>
              <a:rPr lang="sv-SE" dirty="0" err="1"/>
              <a:t>eqitably</a:t>
            </a:r>
            <a:r>
              <a:rPr lang="sv-SE" dirty="0"/>
              <a:t> </a:t>
            </a:r>
            <a:r>
              <a:rPr lang="sv-SE" dirty="0" err="1"/>
              <a:t>distributed</a:t>
            </a:r>
            <a:r>
              <a:rPr lang="sv-SE" dirty="0"/>
              <a:t> </a:t>
            </a:r>
            <a:r>
              <a:rPr lang="sv-SE" dirty="0" err="1"/>
              <a:t>among</a:t>
            </a:r>
            <a:r>
              <a:rPr lang="sv-SE" dirty="0"/>
              <a:t> </a:t>
            </a:r>
            <a:r>
              <a:rPr lang="sv-SE" dirty="0" err="1"/>
              <a:t>citizens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2. High and </a:t>
            </a:r>
            <a:r>
              <a:rPr lang="sv-SE" dirty="0" err="1"/>
              <a:t>rising</a:t>
            </a:r>
            <a:r>
              <a:rPr lang="sv-SE" dirty="0"/>
              <a:t> </a:t>
            </a:r>
            <a:r>
              <a:rPr lang="sv-SE" dirty="0" err="1"/>
              <a:t>prosperity</a:t>
            </a:r>
            <a:r>
              <a:rPr lang="sv-SE" dirty="0"/>
              <a:t> is </a:t>
            </a:r>
            <a:r>
              <a:rPr lang="sv-SE" dirty="0" err="1"/>
              <a:t>dependent</a:t>
            </a:r>
            <a:r>
              <a:rPr lang="sv-SE" dirty="0"/>
              <a:t> </a:t>
            </a:r>
            <a:r>
              <a:rPr lang="sv-SE" dirty="0" err="1"/>
              <a:t>upon</a:t>
            </a:r>
            <a:r>
              <a:rPr lang="sv-SE" dirty="0"/>
              <a:t> a </a:t>
            </a:r>
            <a:r>
              <a:rPr lang="sv-SE" dirty="0" err="1"/>
              <a:t>dynamic</a:t>
            </a:r>
            <a:r>
              <a:rPr lang="sv-SE" dirty="0"/>
              <a:t> business </a:t>
            </a:r>
            <a:r>
              <a:rPr lang="sv-SE" dirty="0" err="1"/>
              <a:t>sector</a:t>
            </a:r>
            <a:r>
              <a:rPr lang="sv-SE" dirty="0"/>
              <a:t> that </a:t>
            </a:r>
            <a:r>
              <a:rPr lang="sv-SE" dirty="0" err="1"/>
              <a:t>contributes</a:t>
            </a:r>
            <a:r>
              <a:rPr lang="sv-SE" dirty="0"/>
              <a:t> to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productivity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and employment.</a:t>
            </a:r>
          </a:p>
          <a:p>
            <a:pPr marL="0" indent="0">
              <a:buNone/>
            </a:pPr>
            <a:r>
              <a:rPr lang="sv-SE" dirty="0"/>
              <a:t>3. The </a:t>
            </a:r>
            <a:r>
              <a:rPr lang="sv-SE" dirty="0" err="1"/>
              <a:t>equity</a:t>
            </a:r>
            <a:r>
              <a:rPr lang="sv-SE" dirty="0"/>
              <a:t> </a:t>
            </a:r>
            <a:r>
              <a:rPr lang="sv-SE" dirty="0" err="1"/>
              <a:t>goal</a:t>
            </a:r>
            <a:r>
              <a:rPr lang="sv-SE" dirty="0"/>
              <a:t> is </a:t>
            </a:r>
            <a:r>
              <a:rPr lang="sv-SE" dirty="0" err="1"/>
              <a:t>based</a:t>
            </a:r>
            <a:r>
              <a:rPr lang="sv-SE" dirty="0"/>
              <a:t> on the fundamental </a:t>
            </a:r>
            <a:r>
              <a:rPr lang="sv-SE" dirty="0" err="1"/>
              <a:t>belief</a:t>
            </a:r>
            <a:r>
              <a:rPr lang="sv-SE" dirty="0"/>
              <a:t> in the equal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all human </a:t>
            </a:r>
            <a:r>
              <a:rPr lang="sv-SE" dirty="0" err="1"/>
              <a:t>beings</a:t>
            </a:r>
            <a:r>
              <a:rPr lang="sv-SE" dirty="0"/>
              <a:t> and </a:t>
            </a:r>
            <a:r>
              <a:rPr lang="sv-SE" dirty="0" err="1"/>
              <a:t>their</a:t>
            </a:r>
            <a:r>
              <a:rPr lang="sv-SE" dirty="0"/>
              <a:t> equal </a:t>
            </a:r>
            <a:r>
              <a:rPr lang="sv-SE" dirty="0" err="1"/>
              <a:t>rights</a:t>
            </a:r>
            <a:r>
              <a:rPr lang="sv-SE" dirty="0"/>
              <a:t> to independent and </a:t>
            </a:r>
            <a:r>
              <a:rPr lang="sv-SE" dirty="0" err="1"/>
              <a:t>autonomous</a:t>
            </a:r>
            <a:r>
              <a:rPr lang="sv-SE" dirty="0"/>
              <a:t> live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683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95910E-7261-496D-ADC7-A78F9985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4402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rgbClr val="FF0000"/>
                </a:solidFill>
              </a:rPr>
              <a:t>Problem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BEDEB9-5509-440F-AEB7-2BCAC9CC5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028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3. </a:t>
            </a:r>
            <a:r>
              <a:rPr lang="sv-SE" dirty="0" err="1"/>
              <a:t>Islamic</a:t>
            </a:r>
            <a:r>
              <a:rPr lang="sv-SE" dirty="0"/>
              <a:t> </a:t>
            </a:r>
            <a:r>
              <a:rPr lang="sv-SE" dirty="0" err="1"/>
              <a:t>Economics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not </a:t>
            </a:r>
            <a:r>
              <a:rPr lang="sv-SE" dirty="0" err="1"/>
              <a:t>put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practices</a:t>
            </a:r>
            <a:r>
              <a:rPr lang="sv-SE" dirty="0"/>
              <a:t> in 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Islamic</a:t>
            </a:r>
            <a:r>
              <a:rPr lang="sv-SE" dirty="0"/>
              <a:t> </a:t>
            </a:r>
            <a:r>
              <a:rPr lang="sv-SE" dirty="0" err="1"/>
              <a:t>communities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4. The moral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Islamic</a:t>
            </a:r>
            <a:r>
              <a:rPr lang="sv-SE" dirty="0"/>
              <a:t> </a:t>
            </a:r>
            <a:r>
              <a:rPr lang="sv-SE" dirty="0" err="1"/>
              <a:t>Economics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lost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5. </a:t>
            </a:r>
            <a:r>
              <a:rPr lang="sv-SE" dirty="0" err="1"/>
              <a:t>Poverty</a:t>
            </a:r>
            <a:r>
              <a:rPr lang="sv-SE" dirty="0"/>
              <a:t> and </a:t>
            </a:r>
            <a:r>
              <a:rPr lang="sv-SE" dirty="0" err="1"/>
              <a:t>Inequality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widespread</a:t>
            </a:r>
            <a:r>
              <a:rPr lang="sv-SE" dirty="0"/>
              <a:t> in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Islamic</a:t>
            </a:r>
            <a:r>
              <a:rPr lang="sv-SE" dirty="0"/>
              <a:t> </a:t>
            </a:r>
            <a:r>
              <a:rPr lang="sv-SE" dirty="0" err="1"/>
              <a:t>communities</a:t>
            </a:r>
            <a:r>
              <a:rPr lang="sv-SE" dirty="0"/>
              <a:t> </a:t>
            </a:r>
            <a:r>
              <a:rPr lang="sv-SE" dirty="0" err="1"/>
              <a:t>despite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and </a:t>
            </a:r>
            <a:r>
              <a:rPr lang="sv-SE" dirty="0" err="1"/>
              <a:t>opportunity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6.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Muslim Institutions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lost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credibility</a:t>
            </a:r>
            <a:r>
              <a:rPr lang="sv-SE" dirty="0"/>
              <a:t> in </a:t>
            </a:r>
            <a:r>
              <a:rPr lang="sv-SE" dirty="0" err="1"/>
              <a:t>raising</a:t>
            </a:r>
            <a:r>
              <a:rPr lang="sv-SE" dirty="0"/>
              <a:t> at a </a:t>
            </a:r>
            <a:r>
              <a:rPr lang="sv-SE" dirty="0" err="1"/>
              <a:t>higher</a:t>
            </a:r>
            <a:r>
              <a:rPr lang="sv-SE" dirty="0"/>
              <a:t> income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798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F9D9D-8907-4411-AB3D-A19179EA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760"/>
            <a:ext cx="8229600" cy="833120"/>
          </a:xfrm>
        </p:spPr>
        <p:txBody>
          <a:bodyPr>
            <a:normAutofit/>
          </a:bodyPr>
          <a:lstStyle/>
          <a:p>
            <a:r>
              <a:rPr lang="en-US" sz="3200" b="1" dirty="0"/>
              <a:t>2. The main objectives of the Swedish Model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5A5270-B079-48DC-ACEB-C088FE056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1127760"/>
            <a:ext cx="8890000" cy="5618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4. Unemployment is the </a:t>
            </a:r>
            <a:r>
              <a:rPr lang="sv-SE" dirty="0" err="1"/>
              <a:t>most</a:t>
            </a:r>
            <a:r>
              <a:rPr lang="sv-SE" dirty="0"/>
              <a:t> common cause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disadvantage</a:t>
            </a:r>
            <a:r>
              <a:rPr lang="sv-SE" dirty="0"/>
              <a:t> and lack </a:t>
            </a:r>
            <a:r>
              <a:rPr lang="sv-SE" dirty="0" err="1"/>
              <a:t>of</a:t>
            </a:r>
            <a:r>
              <a:rPr lang="sv-SE" dirty="0"/>
              <a:t> work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entails</a:t>
            </a:r>
            <a:r>
              <a:rPr lang="sv-SE" dirty="0"/>
              <a:t> </a:t>
            </a:r>
            <a:r>
              <a:rPr lang="sv-SE" dirty="0" err="1"/>
              <a:t>exclusion</a:t>
            </a:r>
            <a:r>
              <a:rPr lang="sv-SE" dirty="0"/>
              <a:t> from </a:t>
            </a:r>
            <a:r>
              <a:rPr lang="sv-SE" dirty="0" err="1"/>
              <a:t>many</a:t>
            </a:r>
            <a:r>
              <a:rPr lang="sv-SE" dirty="0"/>
              <a:t> social </a:t>
            </a:r>
            <a:r>
              <a:rPr lang="sv-SE" dirty="0" err="1"/>
              <a:t>contexts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5. The </a:t>
            </a:r>
            <a:r>
              <a:rPr lang="sv-SE" dirty="0" err="1"/>
              <a:t>effort</a:t>
            </a:r>
            <a:r>
              <a:rPr lang="sv-SE" dirty="0"/>
              <a:t> to </a:t>
            </a:r>
            <a:r>
              <a:rPr lang="sv-SE" dirty="0" err="1"/>
              <a:t>achieve</a:t>
            </a:r>
            <a:r>
              <a:rPr lang="sv-SE" dirty="0"/>
              <a:t> </a:t>
            </a:r>
            <a:r>
              <a:rPr lang="sv-SE" dirty="0" err="1"/>
              <a:t>equitable</a:t>
            </a:r>
            <a:r>
              <a:rPr lang="sv-SE" dirty="0"/>
              <a:t> distribution </a:t>
            </a:r>
            <a:r>
              <a:rPr lang="sv-SE" dirty="0" err="1"/>
              <a:t>of</a:t>
            </a:r>
            <a:r>
              <a:rPr lang="sv-SE" dirty="0"/>
              <a:t> income </a:t>
            </a:r>
            <a:r>
              <a:rPr lang="sv-SE" dirty="0" err="1"/>
              <a:t>thus</a:t>
            </a:r>
            <a:r>
              <a:rPr lang="sv-SE" dirty="0"/>
              <a:t> </a:t>
            </a:r>
            <a:r>
              <a:rPr lang="sv-SE" dirty="0" err="1"/>
              <a:t>begins</a:t>
            </a:r>
            <a:r>
              <a:rPr lang="sv-SE" dirty="0"/>
              <a:t> in the labour market, </a:t>
            </a:r>
            <a:r>
              <a:rPr lang="sv-SE" dirty="0" err="1"/>
              <a:t>where</a:t>
            </a:r>
            <a:r>
              <a:rPr lang="sv-SE" dirty="0"/>
              <a:t> the </a:t>
            </a:r>
            <a:r>
              <a:rPr lang="sv-SE" dirty="0" err="1"/>
              <a:t>education</a:t>
            </a:r>
            <a:r>
              <a:rPr lang="sv-SE" dirty="0"/>
              <a:t> policy and the </a:t>
            </a:r>
            <a:r>
              <a:rPr lang="sv-SE" dirty="0" err="1"/>
              <a:t>active</a:t>
            </a:r>
            <a:r>
              <a:rPr lang="sv-SE" dirty="0"/>
              <a:t> labour market policy, </a:t>
            </a:r>
            <a:r>
              <a:rPr lang="sv-SE" dirty="0" err="1"/>
              <a:t>along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coordinated</a:t>
            </a:r>
            <a:r>
              <a:rPr lang="sv-SE" dirty="0"/>
              <a:t> wage formation,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intended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 the </a:t>
            </a:r>
            <a:r>
              <a:rPr lang="sv-SE" dirty="0" err="1"/>
              <a:t>conditions</a:t>
            </a:r>
            <a:r>
              <a:rPr lang="sv-SE" dirty="0"/>
              <a:t> for </a:t>
            </a:r>
            <a:r>
              <a:rPr lang="sv-SE" dirty="0" err="1"/>
              <a:t>high</a:t>
            </a:r>
            <a:r>
              <a:rPr lang="sv-SE" dirty="0"/>
              <a:t> and </a:t>
            </a:r>
            <a:r>
              <a:rPr lang="sv-SE" dirty="0" err="1"/>
              <a:t>equally</a:t>
            </a:r>
            <a:r>
              <a:rPr lang="sv-SE" dirty="0"/>
              <a:t> </a:t>
            </a:r>
            <a:r>
              <a:rPr lang="sv-SE" dirty="0" err="1"/>
              <a:t>distributed</a:t>
            </a:r>
            <a:r>
              <a:rPr lang="sv-SE" dirty="0"/>
              <a:t> real </a:t>
            </a:r>
            <a:r>
              <a:rPr lang="sv-SE" dirty="0" err="1"/>
              <a:t>wages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requires</a:t>
            </a:r>
            <a:r>
              <a:rPr lang="sv-SE" dirty="0"/>
              <a:t> policy to be </a:t>
            </a:r>
            <a:r>
              <a:rPr lang="sv-SE" dirty="0" err="1"/>
              <a:t>designed</a:t>
            </a:r>
            <a:r>
              <a:rPr lang="sv-SE" dirty="0"/>
              <a:t> so that </a:t>
            </a:r>
            <a:r>
              <a:rPr lang="sv-SE" dirty="0" err="1"/>
              <a:t>everyone</a:t>
            </a:r>
            <a:r>
              <a:rPr lang="sv-SE" dirty="0"/>
              <a:t> is </a:t>
            </a:r>
            <a:r>
              <a:rPr lang="sv-SE" dirty="0" err="1"/>
              <a:t>provided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opportunities</a:t>
            </a:r>
            <a:r>
              <a:rPr lang="sv-SE" dirty="0"/>
              <a:t> for </a:t>
            </a:r>
            <a:r>
              <a:rPr lang="sv-SE" dirty="0" err="1"/>
              <a:t>education</a:t>
            </a:r>
            <a:r>
              <a:rPr lang="sv-SE" dirty="0"/>
              <a:t> and work, </a:t>
            </a:r>
            <a:r>
              <a:rPr lang="sv-SE" dirty="0" err="1"/>
              <a:t>regardless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social </a:t>
            </a:r>
            <a:r>
              <a:rPr lang="sv-SE" dirty="0" err="1"/>
              <a:t>background</a:t>
            </a:r>
            <a:r>
              <a:rPr lang="sv-SE" dirty="0"/>
              <a:t>. The </a:t>
            </a:r>
            <a:r>
              <a:rPr lang="sv-SE" dirty="0" err="1"/>
              <a:t>redistribution</a:t>
            </a:r>
            <a:r>
              <a:rPr lang="sv-SE" dirty="0"/>
              <a:t> policy has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taxation and transfer systems that </a:t>
            </a:r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equalise</a:t>
            </a:r>
            <a:r>
              <a:rPr lang="sv-SE" dirty="0"/>
              <a:t> </a:t>
            </a:r>
            <a:r>
              <a:rPr lang="sv-SE" dirty="0" err="1"/>
              <a:t>disposible</a:t>
            </a:r>
            <a:r>
              <a:rPr lang="sv-SE" dirty="0"/>
              <a:t> </a:t>
            </a:r>
            <a:r>
              <a:rPr lang="sv-SE" dirty="0" err="1"/>
              <a:t>incomes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6. </a:t>
            </a:r>
            <a:r>
              <a:rPr lang="sv-SE" dirty="0" err="1"/>
              <a:t>Need-based</a:t>
            </a:r>
            <a:r>
              <a:rPr lang="sv-SE" dirty="0"/>
              <a:t> provision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publicly</a:t>
            </a:r>
            <a:r>
              <a:rPr lang="sv-SE" dirty="0"/>
              <a:t> </a:t>
            </a:r>
            <a:r>
              <a:rPr lang="sv-SE" dirty="0" err="1"/>
              <a:t>financed</a:t>
            </a:r>
            <a:r>
              <a:rPr lang="sv-SE" dirty="0"/>
              <a:t> </a:t>
            </a:r>
            <a:r>
              <a:rPr lang="sv-SE" dirty="0" err="1"/>
              <a:t>servises</a:t>
            </a:r>
            <a:r>
              <a:rPr lang="sv-SE" dirty="0"/>
              <a:t>,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schools</a:t>
            </a:r>
            <a:r>
              <a:rPr lang="sv-SE" dirty="0"/>
              <a:t>, </a:t>
            </a:r>
            <a:r>
              <a:rPr lang="sv-SE" dirty="0" err="1"/>
              <a:t>elderly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and </a:t>
            </a:r>
            <a:r>
              <a:rPr lang="sv-SE" dirty="0" err="1"/>
              <a:t>healthcare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contributes</a:t>
            </a:r>
            <a:r>
              <a:rPr lang="sv-SE" dirty="0"/>
              <a:t> to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equitable</a:t>
            </a:r>
            <a:r>
              <a:rPr lang="sv-SE" dirty="0"/>
              <a:t> distribution </a:t>
            </a:r>
            <a:r>
              <a:rPr lang="sv-SE" dirty="0" err="1"/>
              <a:t>of</a:t>
            </a:r>
            <a:r>
              <a:rPr lang="sv-SE" dirty="0"/>
              <a:t> total </a:t>
            </a:r>
            <a:r>
              <a:rPr lang="sv-SE" dirty="0" err="1"/>
              <a:t>resouces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4196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BC43F0-66E5-43B1-A151-9207EC13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2.2 </a:t>
            </a:r>
            <a:r>
              <a:rPr lang="sv-SE" sz="3200" b="1" dirty="0" err="1"/>
              <a:t>Autonomy</a:t>
            </a:r>
            <a:r>
              <a:rPr lang="sv-SE" sz="3200" b="1" dirty="0"/>
              <a:t> and </a:t>
            </a:r>
            <a:r>
              <a:rPr lang="sv-SE" sz="3200" b="1" dirty="0" err="1"/>
              <a:t>independence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62E33D-6775-4D92-8D58-EC143B68B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goals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is to </a:t>
            </a:r>
            <a:r>
              <a:rPr lang="sv-SE" dirty="0" err="1"/>
              <a:t>safeguard</a:t>
            </a:r>
            <a:r>
              <a:rPr lang="sv-SE" dirty="0"/>
              <a:t> </a:t>
            </a:r>
            <a:r>
              <a:rPr lang="sv-SE" dirty="0" err="1"/>
              <a:t>citizens</a:t>
            </a:r>
            <a:r>
              <a:rPr lang="sv-SE" dirty="0"/>
              <a:t> </a:t>
            </a:r>
            <a:r>
              <a:rPr lang="sv-SE" dirty="0" err="1"/>
              <a:t>autonomy</a:t>
            </a:r>
            <a:r>
              <a:rPr lang="sv-SE" dirty="0"/>
              <a:t> and </a:t>
            </a:r>
            <a:r>
              <a:rPr lang="sv-SE" dirty="0" err="1"/>
              <a:t>independence</a:t>
            </a:r>
            <a:r>
              <a:rPr lang="sv-SE" dirty="0"/>
              <a:t> and </a:t>
            </a:r>
            <a:r>
              <a:rPr lang="sv-SE" dirty="0" err="1"/>
              <a:t>prevent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imbalance</a:t>
            </a:r>
            <a:r>
              <a:rPr lang="sv-SE" dirty="0"/>
              <a:t> (</a:t>
            </a:r>
            <a:r>
              <a:rPr lang="sv-SE" dirty="0" err="1"/>
              <a:t>employees</a:t>
            </a:r>
            <a:r>
              <a:rPr lang="sv-SE" dirty="0"/>
              <a:t> and </a:t>
            </a:r>
            <a:r>
              <a:rPr lang="sv-SE" dirty="0" err="1"/>
              <a:t>employers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/>
              <a:t>The Swedish </a:t>
            </a:r>
            <a:r>
              <a:rPr lang="sv-SE" dirty="0" err="1"/>
              <a:t>model</a:t>
            </a:r>
            <a:r>
              <a:rPr lang="sv-SE" dirty="0"/>
              <a:t> minimises the </a:t>
            </a:r>
            <a:r>
              <a:rPr lang="sv-SE" dirty="0" err="1"/>
              <a:t>immediate</a:t>
            </a:r>
            <a:r>
              <a:rPr lang="sv-SE" dirty="0"/>
              <a:t> </a:t>
            </a:r>
            <a:r>
              <a:rPr lang="sv-SE" dirty="0" err="1"/>
              <a:t>ties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dependency</a:t>
            </a:r>
            <a:r>
              <a:rPr lang="sv-SE" dirty="0"/>
              <a:t> on </a:t>
            </a:r>
            <a:r>
              <a:rPr lang="sv-SE" dirty="0" err="1"/>
              <a:t>family</a:t>
            </a:r>
            <a:r>
              <a:rPr lang="sv-SE" dirty="0"/>
              <a:t>, </a:t>
            </a:r>
            <a:r>
              <a:rPr lang="sv-SE" dirty="0" err="1"/>
              <a:t>neighbors</a:t>
            </a:r>
            <a:r>
              <a:rPr lang="sv-SE" dirty="0"/>
              <a:t>, </a:t>
            </a:r>
            <a:r>
              <a:rPr lang="sv-SE" dirty="0" err="1"/>
              <a:t>employers</a:t>
            </a:r>
            <a:r>
              <a:rPr lang="sv-SE" dirty="0"/>
              <a:t> and civil </a:t>
            </a:r>
            <a:r>
              <a:rPr lang="sv-SE" dirty="0" err="1"/>
              <a:t>society</a:t>
            </a:r>
            <a:r>
              <a:rPr lang="sv-SE" dirty="0"/>
              <a:t> </a:t>
            </a:r>
            <a:r>
              <a:rPr lang="sv-SE" dirty="0" err="1"/>
              <a:t>organizations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855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DBFA9A-321F-49A4-8D06-A1A2DAD1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3. The relationship </a:t>
            </a:r>
            <a:r>
              <a:rPr lang="sv-SE" sz="3200" b="1" dirty="0" err="1"/>
              <a:t>between</a:t>
            </a:r>
            <a:r>
              <a:rPr lang="sv-SE" sz="3200" b="1" dirty="0"/>
              <a:t> </a:t>
            </a:r>
            <a:r>
              <a:rPr lang="sv-SE" sz="3200" b="1" dirty="0" err="1"/>
              <a:t>Efficiency</a:t>
            </a:r>
            <a:r>
              <a:rPr lang="sv-SE" sz="3200" b="1" dirty="0"/>
              <a:t> and Equity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B46B0A-7242-44C8-B1EB-83DAE1DE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The </a:t>
            </a:r>
            <a:r>
              <a:rPr lang="sv-SE" dirty="0" err="1"/>
              <a:t>large</a:t>
            </a:r>
            <a:r>
              <a:rPr lang="sv-SE" dirty="0"/>
              <a:t> public </a:t>
            </a:r>
            <a:r>
              <a:rPr lang="sv-SE" dirty="0" err="1"/>
              <a:t>sector</a:t>
            </a:r>
            <a:r>
              <a:rPr lang="sv-SE" dirty="0"/>
              <a:t> </a:t>
            </a:r>
            <a:r>
              <a:rPr lang="sv-SE" dirty="0" err="1"/>
              <a:t>debate</a:t>
            </a:r>
            <a:r>
              <a:rPr lang="sv-SE" dirty="0"/>
              <a:t> in </a:t>
            </a:r>
            <a:r>
              <a:rPr lang="sv-SE" dirty="0" err="1"/>
              <a:t>Economics</a:t>
            </a:r>
            <a:endParaRPr lang="sv-SE" dirty="0"/>
          </a:p>
          <a:p>
            <a:r>
              <a:rPr lang="sv-SE" dirty="0" err="1"/>
              <a:t>Okun</a:t>
            </a:r>
            <a:r>
              <a:rPr lang="sv-SE" dirty="0"/>
              <a:t> (1975) the </a:t>
            </a:r>
            <a:r>
              <a:rPr lang="sv-SE" dirty="0" err="1"/>
              <a:t>big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-off</a:t>
            </a:r>
          </a:p>
          <a:p>
            <a:r>
              <a:rPr lang="sv-SE" dirty="0"/>
              <a:t>Andersen SOU (2015) moral </a:t>
            </a:r>
            <a:r>
              <a:rPr lang="sv-SE" dirty="0" err="1"/>
              <a:t>hazards</a:t>
            </a:r>
            <a:r>
              <a:rPr lang="sv-SE" dirty="0"/>
              <a:t> in policy design.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balance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rights</a:t>
            </a:r>
            <a:r>
              <a:rPr lang="sv-SE" dirty="0"/>
              <a:t> </a:t>
            </a:r>
            <a:r>
              <a:rPr lang="sv-SE" dirty="0" err="1"/>
              <a:t>conditional</a:t>
            </a:r>
            <a:r>
              <a:rPr lang="sv-SE" dirty="0"/>
              <a:t> </a:t>
            </a:r>
            <a:r>
              <a:rPr lang="sv-SE" dirty="0" err="1"/>
              <a:t>upon</a:t>
            </a:r>
            <a:r>
              <a:rPr lang="sv-SE" dirty="0"/>
              <a:t> </a:t>
            </a:r>
            <a:r>
              <a:rPr lang="sv-SE" dirty="0" err="1"/>
              <a:t>duties</a:t>
            </a:r>
            <a:endParaRPr lang="sv-SE" dirty="0"/>
          </a:p>
          <a:p>
            <a:r>
              <a:rPr lang="sv-SE" dirty="0"/>
              <a:t>Lindbeck (2008) and </a:t>
            </a:r>
            <a:r>
              <a:rPr lang="sv-SE" dirty="0" err="1"/>
              <a:t>Ljunge</a:t>
            </a:r>
            <a:r>
              <a:rPr lang="sv-SE" dirty="0"/>
              <a:t> (2011), </a:t>
            </a:r>
            <a:r>
              <a:rPr lang="sv-SE" dirty="0" err="1"/>
              <a:t>time</a:t>
            </a:r>
            <a:r>
              <a:rPr lang="sv-SE" dirty="0"/>
              <a:t> and system </a:t>
            </a:r>
            <a:r>
              <a:rPr lang="sv-SE" dirty="0" err="1"/>
              <a:t>designed</a:t>
            </a:r>
            <a:endParaRPr lang="sv-SE" dirty="0"/>
          </a:p>
          <a:p>
            <a:r>
              <a:rPr lang="sv-SE" dirty="0"/>
              <a:t>Andersen and </a:t>
            </a:r>
            <a:r>
              <a:rPr lang="sv-SE" dirty="0" err="1"/>
              <a:t>Maibom</a:t>
            </a:r>
            <a:r>
              <a:rPr lang="sv-SE" dirty="0"/>
              <a:t> (2016)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 and </a:t>
            </a:r>
            <a:r>
              <a:rPr lang="sv-SE" dirty="0" err="1"/>
              <a:t>resources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</a:t>
            </a:r>
            <a:r>
              <a:rPr lang="sv-SE" dirty="0" err="1"/>
              <a:t>effieciently</a:t>
            </a:r>
            <a:r>
              <a:rPr lang="sv-SE" dirty="0"/>
              <a:t>  </a:t>
            </a:r>
            <a:r>
              <a:rPr lang="sv-SE" dirty="0" err="1"/>
              <a:t>if</a:t>
            </a:r>
            <a:r>
              <a:rPr lang="sv-SE" dirty="0"/>
              <a:t> institutions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well-designed</a:t>
            </a:r>
            <a:r>
              <a:rPr lang="sv-SE" dirty="0"/>
              <a:t> and the </a:t>
            </a:r>
            <a:r>
              <a:rPr lang="sv-SE" dirty="0" err="1"/>
              <a:t>state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technolological</a:t>
            </a:r>
            <a:r>
              <a:rPr lang="sv-SE" dirty="0"/>
              <a:t> progress. </a:t>
            </a:r>
            <a:r>
              <a:rPr lang="sv-SE" dirty="0" err="1"/>
              <a:t>Well</a:t>
            </a:r>
            <a:r>
              <a:rPr lang="sv-SE" dirty="0"/>
              <a:t> </a:t>
            </a:r>
            <a:r>
              <a:rPr lang="sv-SE" dirty="0" err="1"/>
              <a:t>designed</a:t>
            </a:r>
            <a:r>
              <a:rPr lang="sv-SE" dirty="0"/>
              <a:t> policy and </a:t>
            </a:r>
            <a:r>
              <a:rPr lang="sv-SE" dirty="0" err="1"/>
              <a:t>good</a:t>
            </a:r>
            <a:r>
              <a:rPr lang="sv-SE" dirty="0"/>
              <a:t> institutions.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204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46E3CA-5798-4155-8B98-96EE4ABD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3. The relationship between Efficiency and Equity 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136A38-D007-47E3-B8E3-8C9A62322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Sweden, </a:t>
            </a:r>
            <a:r>
              <a:rPr lang="sv-SE" dirty="0" err="1"/>
              <a:t>Denmark</a:t>
            </a:r>
            <a:r>
              <a:rPr lang="sv-SE" dirty="0"/>
              <a:t>, </a:t>
            </a:r>
            <a:r>
              <a:rPr lang="sv-SE" dirty="0" err="1"/>
              <a:t>Norway</a:t>
            </a:r>
            <a:r>
              <a:rPr lang="sv-SE" dirty="0"/>
              <a:t> and Finland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managed</a:t>
            </a:r>
            <a:r>
              <a:rPr lang="sv-SE" dirty="0"/>
              <a:t> </a:t>
            </a:r>
            <a:r>
              <a:rPr lang="sv-SE" dirty="0" err="1"/>
              <a:t>well</a:t>
            </a:r>
            <a:r>
              <a:rPr lang="sv-SE" dirty="0"/>
              <a:t> in terms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efficiency</a:t>
            </a:r>
            <a:r>
              <a:rPr lang="sv-SE" dirty="0"/>
              <a:t> and </a:t>
            </a:r>
            <a:r>
              <a:rPr lang="sv-SE" dirty="0" err="1"/>
              <a:t>equality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915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F3848-C998-49E9-9950-2F64530C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3.1 The relationship </a:t>
            </a:r>
            <a:r>
              <a:rPr lang="sv-SE" sz="3200" b="1" dirty="0" err="1"/>
              <a:t>between</a:t>
            </a:r>
            <a:r>
              <a:rPr lang="sv-SE" sz="3200" b="1" dirty="0"/>
              <a:t> welfare policy and the long-term GDP </a:t>
            </a:r>
            <a:r>
              <a:rPr lang="sv-SE" sz="3200" b="1" dirty="0" err="1"/>
              <a:t>level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E6BE51-0BA6-46CF-838A-9340417C3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Empirical</a:t>
            </a:r>
            <a:r>
              <a:rPr lang="sv-SE" dirty="0"/>
              <a:t> research has </a:t>
            </a:r>
            <a:r>
              <a:rPr lang="sv-SE" dirty="0" err="1"/>
              <a:t>found</a:t>
            </a:r>
            <a:r>
              <a:rPr lang="sv-SE" dirty="0"/>
              <a:t> </a:t>
            </a:r>
            <a:r>
              <a:rPr lang="sv-SE" dirty="0" err="1"/>
              <a:t>evidence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correlation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the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expenditure</a:t>
            </a:r>
            <a:r>
              <a:rPr lang="sv-SE" dirty="0"/>
              <a:t> and tax and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.</a:t>
            </a:r>
          </a:p>
          <a:p>
            <a:r>
              <a:rPr lang="sv-SE" dirty="0" err="1"/>
              <a:t>Productive</a:t>
            </a:r>
            <a:r>
              <a:rPr lang="sv-SE" dirty="0"/>
              <a:t> </a:t>
            </a:r>
            <a:r>
              <a:rPr lang="sv-SE" dirty="0" err="1"/>
              <a:t>expenditures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financed</a:t>
            </a:r>
            <a:r>
              <a:rPr lang="sv-SE" dirty="0"/>
              <a:t> by the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dirty="0" err="1"/>
              <a:t>distortionary</a:t>
            </a:r>
            <a:r>
              <a:rPr lang="sv-SE" dirty="0"/>
              <a:t> modes </a:t>
            </a:r>
            <a:r>
              <a:rPr lang="sv-SE" dirty="0" err="1"/>
              <a:t>of</a:t>
            </a:r>
            <a:r>
              <a:rPr lang="sv-SE" dirty="0"/>
              <a:t> taxation.</a:t>
            </a:r>
          </a:p>
          <a:p>
            <a:r>
              <a:rPr lang="sv-SE" dirty="0" err="1"/>
              <a:t>Productive</a:t>
            </a:r>
            <a:r>
              <a:rPr lang="sv-SE" dirty="0"/>
              <a:t> </a:t>
            </a:r>
            <a:r>
              <a:rPr lang="sv-SE" dirty="0" err="1"/>
              <a:t>expenditures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that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direct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 on employment and income (</a:t>
            </a:r>
            <a:r>
              <a:rPr lang="sv-SE" dirty="0" err="1"/>
              <a:t>spending</a:t>
            </a:r>
            <a:r>
              <a:rPr lang="sv-SE" dirty="0"/>
              <a:t> on </a:t>
            </a:r>
            <a:r>
              <a:rPr lang="sv-SE" dirty="0" err="1"/>
              <a:t>education</a:t>
            </a:r>
            <a:r>
              <a:rPr lang="sv-SE" dirty="0"/>
              <a:t> and </a:t>
            </a:r>
            <a:r>
              <a:rPr lang="sv-SE" dirty="0" err="1"/>
              <a:t>childcare</a:t>
            </a:r>
            <a:r>
              <a:rPr lang="sv-S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41923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C5FC83-6E08-44FA-9FEB-88D43373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3.2 Welfare ” from the </a:t>
            </a:r>
            <a:r>
              <a:rPr lang="sv-SE" sz="3200" b="1" dirty="0" err="1"/>
              <a:t>cradle</a:t>
            </a:r>
            <a:r>
              <a:rPr lang="sv-SE" sz="3200" b="1" dirty="0"/>
              <a:t> to the grave”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10D167-3C01-4DA8-9AD9-A0C6D19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600200"/>
            <a:ext cx="8768080" cy="5085080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Another central </a:t>
            </a:r>
            <a:r>
              <a:rPr lang="sv-SE" dirty="0" err="1"/>
              <a:t>aspect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is that the </a:t>
            </a:r>
            <a:r>
              <a:rPr lang="sv-SE" dirty="0" err="1"/>
              <a:t>publicly</a:t>
            </a:r>
            <a:r>
              <a:rPr lang="sv-SE" dirty="0"/>
              <a:t> </a:t>
            </a:r>
            <a:r>
              <a:rPr lang="sv-SE" dirty="0" err="1"/>
              <a:t>provided</a:t>
            </a:r>
            <a:r>
              <a:rPr lang="sv-SE" dirty="0"/>
              <a:t> welfare services and the social security systems cover an </a:t>
            </a:r>
            <a:r>
              <a:rPr lang="sv-SE" dirty="0" err="1"/>
              <a:t>individual’s</a:t>
            </a:r>
            <a:r>
              <a:rPr lang="sv-SE" dirty="0"/>
              <a:t> </a:t>
            </a:r>
            <a:r>
              <a:rPr lang="sv-SE" dirty="0" err="1"/>
              <a:t>entire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 from the </a:t>
            </a:r>
            <a:r>
              <a:rPr lang="sv-SE" dirty="0" err="1"/>
              <a:t>cradel</a:t>
            </a:r>
            <a:r>
              <a:rPr lang="sv-SE" dirty="0"/>
              <a:t> to the grave.</a:t>
            </a:r>
          </a:p>
          <a:p>
            <a:r>
              <a:rPr lang="sv-SE" dirty="0"/>
              <a:t>Children and </a:t>
            </a:r>
            <a:r>
              <a:rPr lang="sv-SE" dirty="0" err="1"/>
              <a:t>youths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beneficiarise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children</a:t>
            </a:r>
            <a:r>
              <a:rPr lang="sv-SE" dirty="0"/>
              <a:t> and </a:t>
            </a:r>
            <a:r>
              <a:rPr lang="sv-SE" dirty="0" err="1"/>
              <a:t>education</a:t>
            </a:r>
            <a:r>
              <a:rPr lang="sv-SE" dirty="0"/>
              <a:t>, </a:t>
            </a:r>
            <a:r>
              <a:rPr lang="sv-SE" dirty="0" err="1"/>
              <a:t>older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long-term </a:t>
            </a:r>
            <a:r>
              <a:rPr lang="sv-SE" dirty="0" err="1"/>
              <a:t>care</a:t>
            </a:r>
            <a:r>
              <a:rPr lang="sv-SE" dirty="0"/>
              <a:t> services and pensions, </a:t>
            </a:r>
            <a:r>
              <a:rPr lang="sv-SE" dirty="0" err="1"/>
              <a:t>while</a:t>
            </a:r>
            <a:r>
              <a:rPr lang="sv-SE" dirty="0"/>
              <a:t> the </a:t>
            </a:r>
            <a:r>
              <a:rPr lang="sv-SE" dirty="0" err="1"/>
              <a:t>working</a:t>
            </a:r>
            <a:r>
              <a:rPr lang="sv-SE" dirty="0"/>
              <a:t>-age population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contributors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income </a:t>
            </a:r>
            <a:r>
              <a:rPr lang="sv-SE" dirty="0" err="1"/>
              <a:t>taxes</a:t>
            </a:r>
            <a:r>
              <a:rPr lang="sv-SE" dirty="0"/>
              <a:t>.</a:t>
            </a:r>
          </a:p>
          <a:p>
            <a:r>
              <a:rPr lang="sv-SE" dirty="0"/>
              <a:t>All age </a:t>
            </a:r>
            <a:r>
              <a:rPr lang="sv-SE" dirty="0" err="1"/>
              <a:t>groups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beneficiaries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healthcare</a:t>
            </a:r>
            <a:r>
              <a:rPr lang="sv-SE" dirty="0"/>
              <a:t> and transfers, </a:t>
            </a:r>
            <a:r>
              <a:rPr lang="sv-SE" dirty="0" err="1"/>
              <a:t>but</a:t>
            </a:r>
            <a:r>
              <a:rPr lang="sv-SE" dirty="0"/>
              <a:t> to </a:t>
            </a:r>
            <a:r>
              <a:rPr lang="sv-SE" dirty="0" err="1"/>
              <a:t>various</a:t>
            </a:r>
            <a:r>
              <a:rPr lang="sv-SE" dirty="0"/>
              <a:t> </a:t>
            </a:r>
            <a:r>
              <a:rPr lang="sv-SE" dirty="0" err="1"/>
              <a:t>extents</a:t>
            </a:r>
            <a:r>
              <a:rPr lang="sv-SE" dirty="0"/>
              <a:t>.</a:t>
            </a:r>
          </a:p>
          <a:p>
            <a:r>
              <a:rPr lang="sv-SE" dirty="0" err="1"/>
              <a:t>Economies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stronger</a:t>
            </a:r>
            <a:r>
              <a:rPr lang="sv-SE" dirty="0"/>
              <a:t> social </a:t>
            </a:r>
            <a:r>
              <a:rPr lang="sv-SE" dirty="0" err="1"/>
              <a:t>contracts</a:t>
            </a:r>
            <a:r>
              <a:rPr lang="sv-SE" dirty="0"/>
              <a:t> </a:t>
            </a:r>
            <a:r>
              <a:rPr lang="sv-SE" dirty="0" err="1"/>
              <a:t>across</a:t>
            </a:r>
            <a:r>
              <a:rPr lang="sv-SE" dirty="0"/>
              <a:t> generations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relatively</a:t>
            </a:r>
            <a:r>
              <a:rPr lang="sv-SE" dirty="0"/>
              <a:t> </a:t>
            </a:r>
            <a:r>
              <a:rPr lang="sv-SE" dirty="0" err="1"/>
              <a:t>larger</a:t>
            </a:r>
            <a:r>
              <a:rPr lang="sv-SE" dirty="0"/>
              <a:t> public </a:t>
            </a:r>
            <a:r>
              <a:rPr lang="sv-SE" dirty="0" err="1"/>
              <a:t>sectors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because</a:t>
            </a:r>
            <a:r>
              <a:rPr lang="sv-SE" dirty="0"/>
              <a:t> the public </a:t>
            </a:r>
            <a:r>
              <a:rPr lang="sv-SE" dirty="0" err="1"/>
              <a:t>sector</a:t>
            </a:r>
            <a:r>
              <a:rPr lang="sv-SE" dirty="0"/>
              <a:t> </a:t>
            </a:r>
            <a:r>
              <a:rPr lang="sv-SE" dirty="0" err="1"/>
              <a:t>partially</a:t>
            </a:r>
            <a:r>
              <a:rPr lang="sv-SE" dirty="0"/>
              <a:t> </a:t>
            </a:r>
            <a:r>
              <a:rPr lang="sv-SE" dirty="0" err="1"/>
              <a:t>overcomes</a:t>
            </a:r>
            <a:r>
              <a:rPr lang="sv-SE" dirty="0"/>
              <a:t> market </a:t>
            </a:r>
            <a:r>
              <a:rPr lang="sv-SE" dirty="0" err="1"/>
              <a:t>failures</a:t>
            </a:r>
            <a:r>
              <a:rPr lang="sv-SE" dirty="0"/>
              <a:t> and </a:t>
            </a:r>
            <a:r>
              <a:rPr lang="sv-SE" dirty="0" err="1"/>
              <a:t>results</a:t>
            </a:r>
            <a:r>
              <a:rPr lang="sv-SE" dirty="0"/>
              <a:t> in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investments</a:t>
            </a:r>
            <a:r>
              <a:rPr lang="sv-SE" dirty="0"/>
              <a:t> in welfare in general and </a:t>
            </a:r>
            <a:r>
              <a:rPr lang="sv-SE" dirty="0" err="1"/>
              <a:t>education</a:t>
            </a:r>
            <a:r>
              <a:rPr lang="sv-SE" dirty="0"/>
              <a:t> in </a:t>
            </a:r>
            <a:r>
              <a:rPr lang="sv-SE" dirty="0" err="1"/>
              <a:t>particular</a:t>
            </a:r>
            <a:r>
              <a:rPr lang="sv-SE" dirty="0"/>
              <a:t>, it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generates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prosperity</a:t>
            </a:r>
            <a:r>
              <a:rPr lang="sv-SE" dirty="0"/>
              <a:t> (output).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757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48D0E-185F-438F-9DAF-D2EF5800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4. The </a:t>
            </a:r>
            <a:r>
              <a:rPr lang="sv-SE" sz="3200" b="1" dirty="0" err="1"/>
              <a:t>model’s</a:t>
            </a:r>
            <a:r>
              <a:rPr lang="sv-SE" sz="3200" b="1" dirty="0"/>
              <a:t> </a:t>
            </a:r>
            <a:r>
              <a:rPr lang="sv-SE" sz="3200" b="1" dirty="0" err="1"/>
              <a:t>pillars</a:t>
            </a:r>
            <a:r>
              <a:rPr lang="sv-SE" sz="3200" b="1" dirty="0"/>
              <a:t> and </a:t>
            </a:r>
            <a:r>
              <a:rPr lang="sv-SE" sz="3200" b="1" dirty="0" err="1"/>
              <a:t>prerequisites</a:t>
            </a:r>
            <a:endParaRPr lang="sv-SE" sz="3200" b="1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EB307EA-9523-4B34-A925-681B82FAF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1417638"/>
            <a:ext cx="8046720" cy="47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44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61F306-9C59-4B1E-93C7-F26E05E6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3. </a:t>
            </a:r>
            <a:r>
              <a:rPr lang="sv-SE" sz="3200" b="1" dirty="0" err="1"/>
              <a:t>Local</a:t>
            </a:r>
            <a:r>
              <a:rPr lang="sv-SE" sz="3200" b="1" dirty="0"/>
              <a:t> Institutions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FB55B9-2375-48E7-99E8-51DF3C968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err="1"/>
              <a:t>How</a:t>
            </a:r>
            <a:r>
              <a:rPr lang="sv-SE" b="1" dirty="0"/>
              <a:t> </a:t>
            </a:r>
            <a:r>
              <a:rPr lang="sv-SE" b="1" dirty="0" err="1"/>
              <a:t>Buytul</a:t>
            </a:r>
            <a:r>
              <a:rPr lang="sv-SE" b="1" dirty="0"/>
              <a:t> Al-Mal has </a:t>
            </a:r>
            <a:r>
              <a:rPr lang="sv-SE" b="1" dirty="0" err="1"/>
              <a:t>been</a:t>
            </a:r>
            <a:r>
              <a:rPr lang="sv-SE" b="1" dirty="0"/>
              <a:t> </a:t>
            </a:r>
            <a:r>
              <a:rPr lang="sv-SE" b="1" dirty="0" err="1"/>
              <a:t>practiced</a:t>
            </a:r>
            <a:r>
              <a:rPr lang="sv-SE" b="1" dirty="0"/>
              <a:t> at </a:t>
            </a:r>
            <a:r>
              <a:rPr lang="sv-SE" b="1" dirty="0" err="1"/>
              <a:t>local</a:t>
            </a:r>
            <a:r>
              <a:rPr lang="sv-SE" b="1" dirty="0"/>
              <a:t> institution </a:t>
            </a:r>
            <a:r>
              <a:rPr lang="sv-SE" b="1" dirty="0" err="1"/>
              <a:t>level</a:t>
            </a:r>
            <a:r>
              <a:rPr lang="sv-SE" b="1"/>
              <a:t>?</a:t>
            </a:r>
            <a:endParaRPr lang="sv-SE" b="1" dirty="0"/>
          </a:p>
          <a:p>
            <a:endParaRPr lang="sv-SE" dirty="0"/>
          </a:p>
          <a:p>
            <a:r>
              <a:rPr lang="sv-SE" dirty="0"/>
              <a:t>Majlis </a:t>
            </a:r>
            <a:r>
              <a:rPr lang="sv-SE" dirty="0" err="1"/>
              <a:t>Agama</a:t>
            </a:r>
            <a:r>
              <a:rPr lang="sv-SE" dirty="0"/>
              <a:t> Islam at </a:t>
            </a:r>
            <a:r>
              <a:rPr lang="sv-SE" dirty="0" err="1"/>
              <a:t>provincial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</a:p>
          <a:p>
            <a:r>
              <a:rPr lang="sv-SE" dirty="0" err="1"/>
              <a:t>Masjid</a:t>
            </a:r>
            <a:endParaRPr lang="sv-SE" dirty="0"/>
          </a:p>
          <a:p>
            <a:r>
              <a:rPr lang="sv-SE" dirty="0"/>
              <a:t>Or Bor Tor</a:t>
            </a:r>
          </a:p>
          <a:p>
            <a:r>
              <a:rPr lang="sv-SE" dirty="0" err="1"/>
              <a:t>Thesaban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4584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228E01-796D-4D2F-9228-47674B10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err="1"/>
              <a:t>Islamicity</a:t>
            </a:r>
            <a:r>
              <a:rPr lang="sv-SE" sz="3200" b="1" dirty="0"/>
              <a:t> </a:t>
            </a:r>
            <a:r>
              <a:rPr lang="sv-SE" sz="3200" b="1" dirty="0" err="1"/>
              <a:t>Indices</a:t>
            </a:r>
            <a:r>
              <a:rPr lang="sv-SE" sz="3200" b="1" dirty="0"/>
              <a:t> and </a:t>
            </a:r>
            <a:r>
              <a:rPr lang="sv-SE" sz="3200" b="1" dirty="0" err="1"/>
              <a:t>their</a:t>
            </a:r>
            <a:r>
              <a:rPr lang="sv-SE" sz="3200" b="1" dirty="0"/>
              <a:t> Elements</a:t>
            </a:r>
            <a:br>
              <a:rPr lang="sv-SE" sz="3200" b="1" dirty="0"/>
            </a:br>
            <a:r>
              <a:rPr lang="sv-SE" sz="3200" b="1" dirty="0"/>
              <a:t>Economic </a:t>
            </a:r>
            <a:r>
              <a:rPr lang="sv-SE" sz="3200" b="1" dirty="0" err="1"/>
              <a:t>Islamicity</a:t>
            </a:r>
            <a:r>
              <a:rPr lang="sv-SE" sz="3200" b="1" dirty="0"/>
              <a:t> Index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7C16F8-AE86-4A13-B695-B24ABA7A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Economic </a:t>
            </a:r>
            <a:r>
              <a:rPr lang="sv-SE" dirty="0" err="1"/>
              <a:t>Opportunity</a:t>
            </a:r>
            <a:r>
              <a:rPr lang="sv-SE" dirty="0"/>
              <a:t> and Economic </a:t>
            </a:r>
            <a:r>
              <a:rPr lang="sv-SE" dirty="0" err="1"/>
              <a:t>Freedom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1.1 Business Environment</a:t>
            </a:r>
          </a:p>
          <a:p>
            <a:pPr marL="0" indent="0">
              <a:buNone/>
            </a:pPr>
            <a:r>
              <a:rPr lang="sv-SE" dirty="0"/>
              <a:t>1.2 Economic </a:t>
            </a:r>
            <a:r>
              <a:rPr lang="sv-SE" dirty="0" err="1"/>
              <a:t>Regulation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1.3 </a:t>
            </a:r>
            <a:r>
              <a:rPr lang="sv-SE" dirty="0" err="1"/>
              <a:t>Ease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Doing</a:t>
            </a:r>
            <a:r>
              <a:rPr lang="sv-SE" dirty="0"/>
              <a:t> Business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1.4 Economic </a:t>
            </a:r>
            <a:r>
              <a:rPr lang="sv-SE" dirty="0" err="1"/>
              <a:t>Freedom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1.5 Business and Market </a:t>
            </a:r>
            <a:r>
              <a:rPr lang="sv-SE" dirty="0" err="1"/>
              <a:t>Freedom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961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1093E-CACD-4A0F-8F90-3302ED48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b="1" dirty="0"/>
              <a:t>2 Job </a:t>
            </a:r>
            <a:r>
              <a:rPr lang="sv-SE" sz="3200" b="1" dirty="0" err="1"/>
              <a:t>creation</a:t>
            </a:r>
            <a:r>
              <a:rPr lang="sv-SE" sz="3200" b="1" dirty="0"/>
              <a:t> and Equal Access to Employment</a:t>
            </a:r>
            <a:br>
              <a:rPr lang="sv-SE" sz="3200" b="1" dirty="0"/>
            </a:br>
            <a:r>
              <a:rPr lang="sv-SE" sz="3200" b="1" dirty="0"/>
              <a:t>3. Property </a:t>
            </a:r>
            <a:r>
              <a:rPr lang="sv-SE" sz="3200" b="1" dirty="0" err="1"/>
              <a:t>Rights</a:t>
            </a:r>
            <a:r>
              <a:rPr lang="sv-SE" sz="3200" b="1" dirty="0"/>
              <a:t> and </a:t>
            </a:r>
            <a:r>
              <a:rPr lang="sv-SE" sz="3200" b="1" dirty="0" err="1"/>
              <a:t>Sanctity</a:t>
            </a:r>
            <a:r>
              <a:rPr lang="sv-SE" sz="3200" b="1" dirty="0"/>
              <a:t> </a:t>
            </a:r>
            <a:r>
              <a:rPr lang="sv-SE" sz="3200" b="1" dirty="0" err="1"/>
              <a:t>of</a:t>
            </a:r>
            <a:r>
              <a:rPr lang="sv-SE" sz="3200" b="1" dirty="0"/>
              <a:t> </a:t>
            </a:r>
            <a:r>
              <a:rPr lang="sv-SE" sz="3200" b="1" dirty="0" err="1"/>
              <a:t>Contracts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2436FB-EE68-4BF0-A421-D30EFA9D7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2.1 Equal Employment and Job Creation</a:t>
            </a:r>
          </a:p>
          <a:p>
            <a:pPr marL="0" indent="0">
              <a:buNone/>
            </a:pPr>
            <a:r>
              <a:rPr lang="sv-SE" dirty="0"/>
              <a:t>2.2 Labour </a:t>
            </a:r>
            <a:r>
              <a:rPr lang="sv-SE" dirty="0" err="1"/>
              <a:t>Freedom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3.1 Property and </a:t>
            </a:r>
            <a:r>
              <a:rPr lang="sv-SE" dirty="0" err="1"/>
              <a:t>Contract</a:t>
            </a:r>
            <a:r>
              <a:rPr lang="sv-SE" dirty="0"/>
              <a:t> </a:t>
            </a:r>
            <a:r>
              <a:rPr lang="sv-SE" dirty="0" err="1"/>
              <a:t>Rights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144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9F2BDC-FDFD-421D-BE58-CD68FB7A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err="1"/>
              <a:t>Our</a:t>
            </a:r>
            <a:r>
              <a:rPr lang="sv-SE" sz="3200" b="1" dirty="0"/>
              <a:t> </a:t>
            </a:r>
            <a:r>
              <a:rPr lang="sv-SE" sz="3200" b="1" dirty="0" err="1"/>
              <a:t>discussion</a:t>
            </a:r>
            <a:r>
              <a:rPr lang="sv-SE" sz="3200" b="1" dirty="0"/>
              <a:t> for </a:t>
            </a:r>
            <a:r>
              <a:rPr lang="sv-SE" sz="3200" b="1" dirty="0" err="1"/>
              <a:t>this</a:t>
            </a:r>
            <a:r>
              <a:rPr lang="sv-SE" sz="3200" b="1" dirty="0"/>
              <a:t> </a:t>
            </a:r>
            <a:r>
              <a:rPr lang="sv-SE" sz="3200" b="1" dirty="0" err="1"/>
              <a:t>lecture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64F417-A562-4052-B7C6-3E4CEED96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principle</a:t>
            </a:r>
            <a:r>
              <a:rPr lang="sv-SE" dirty="0"/>
              <a:t> </a:t>
            </a:r>
            <a:r>
              <a:rPr lang="sv-SE" dirty="0" err="1"/>
              <a:t>teaching</a:t>
            </a:r>
            <a:r>
              <a:rPr lang="sv-SE" dirty="0"/>
              <a:t>,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behaviour</a:t>
            </a:r>
            <a:r>
              <a:rPr lang="sv-SE" dirty="0"/>
              <a:t> and institutions in Islam?</a:t>
            </a:r>
          </a:p>
          <a:p>
            <a:pPr marL="514350" indent="-514350">
              <a:buAutoNum type="arabicPeriod"/>
            </a:pP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is a Swedish </a:t>
            </a:r>
            <a:r>
              <a:rPr lang="sv-SE" dirty="0" err="1"/>
              <a:t>Model</a:t>
            </a:r>
            <a:r>
              <a:rPr lang="sv-SE" dirty="0"/>
              <a:t> and </a:t>
            </a:r>
            <a:r>
              <a:rPr lang="sv-SE" dirty="0" err="1"/>
              <a:t>how</a:t>
            </a:r>
            <a:r>
              <a:rPr lang="sv-SE" dirty="0"/>
              <a:t> it management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improve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institutions to </a:t>
            </a:r>
            <a:r>
              <a:rPr lang="sv-SE" dirty="0" err="1"/>
              <a:t>fucntion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?</a:t>
            </a:r>
          </a:p>
          <a:p>
            <a:pPr marL="0" indent="0">
              <a:buNone/>
            </a:pPr>
            <a:r>
              <a:rPr lang="sv-SE" dirty="0"/>
              <a:t>3. </a:t>
            </a:r>
            <a:r>
              <a:rPr lang="sv-SE" dirty="0" err="1"/>
              <a:t>Local</a:t>
            </a:r>
            <a:r>
              <a:rPr lang="sv-SE" dirty="0"/>
              <a:t> institutions in the </a:t>
            </a:r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southernmost</a:t>
            </a:r>
            <a:r>
              <a:rPr lang="sv-SE" dirty="0"/>
              <a:t> </a:t>
            </a:r>
            <a:r>
              <a:rPr lang="sv-SE" dirty="0" err="1"/>
              <a:t>provinces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0795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CE9A8E-3863-40FE-AE75-6C79079E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4. Provisions to </a:t>
            </a:r>
            <a:r>
              <a:rPr lang="sv-SE" sz="3200" b="1" dirty="0" err="1"/>
              <a:t>Eradicate</a:t>
            </a:r>
            <a:r>
              <a:rPr lang="sv-SE" sz="3200" b="1" dirty="0"/>
              <a:t> </a:t>
            </a:r>
            <a:r>
              <a:rPr lang="sv-SE" sz="3200" b="1" dirty="0" err="1"/>
              <a:t>Poverty</a:t>
            </a:r>
            <a:r>
              <a:rPr lang="sv-SE" sz="3200" b="1" dirty="0"/>
              <a:t>, Provision </a:t>
            </a:r>
            <a:r>
              <a:rPr lang="sv-SE" sz="3200" b="1" dirty="0" err="1"/>
              <a:t>of</a:t>
            </a:r>
            <a:r>
              <a:rPr lang="sv-SE" sz="3200" b="1" dirty="0"/>
              <a:t> </a:t>
            </a:r>
            <a:r>
              <a:rPr lang="sv-SE" sz="3200" b="1" dirty="0" err="1"/>
              <a:t>Aid</a:t>
            </a:r>
            <a:r>
              <a:rPr lang="sv-SE" sz="3200" b="1" dirty="0"/>
              <a:t> and Welfare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96EB70-2400-4042-A2C2-0A8A8A33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4.1 </a:t>
            </a:r>
            <a:r>
              <a:rPr lang="sv-SE" dirty="0" err="1"/>
              <a:t>Poverty</a:t>
            </a:r>
            <a:r>
              <a:rPr lang="sv-SE" dirty="0"/>
              <a:t> </a:t>
            </a:r>
            <a:r>
              <a:rPr lang="sv-SE" dirty="0" err="1"/>
              <a:t>Effectiveness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4.2 World Given index</a:t>
            </a:r>
          </a:p>
          <a:p>
            <a:pPr marL="0" indent="0">
              <a:buNone/>
            </a:pPr>
            <a:r>
              <a:rPr lang="sv-SE" dirty="0"/>
              <a:t>4.2.1 </a:t>
            </a:r>
            <a:r>
              <a:rPr lang="sv-SE" dirty="0" err="1"/>
              <a:t>Helping</a:t>
            </a:r>
            <a:r>
              <a:rPr lang="sv-SE" dirty="0"/>
              <a:t> a </a:t>
            </a:r>
            <a:r>
              <a:rPr lang="sv-SE" dirty="0" err="1"/>
              <a:t>stranger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4.2.2 Donating </a:t>
            </a:r>
            <a:r>
              <a:rPr lang="sv-SE" dirty="0" err="1"/>
              <a:t>money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4.2.3 </a:t>
            </a:r>
            <a:r>
              <a:rPr lang="sv-SE" dirty="0" err="1"/>
              <a:t>Volunteering</a:t>
            </a:r>
            <a:r>
              <a:rPr lang="sv-SE" dirty="0"/>
              <a:t> </a:t>
            </a:r>
            <a:r>
              <a:rPr lang="sv-SE" dirty="0" err="1"/>
              <a:t>time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4.3 Social Welfare</a:t>
            </a:r>
          </a:p>
        </p:txBody>
      </p:sp>
    </p:spTree>
    <p:extLst>
      <p:ext uri="{BB962C8B-B14F-4D97-AF65-F5344CB8AC3E}">
        <p14:creationId xmlns:p14="http://schemas.microsoft.com/office/powerpoint/2010/main" val="3346506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C10919-3064-465C-82E4-03E14ED3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5. </a:t>
            </a:r>
            <a:r>
              <a:rPr lang="sv-SE" sz="3200" b="1" dirty="0" err="1"/>
              <a:t>Supportive</a:t>
            </a:r>
            <a:r>
              <a:rPr lang="sv-SE" sz="3200" b="1" dirty="0"/>
              <a:t> </a:t>
            </a:r>
            <a:r>
              <a:rPr lang="sv-SE" sz="3200" b="1" dirty="0" err="1"/>
              <a:t>Financial</a:t>
            </a:r>
            <a:r>
              <a:rPr lang="sv-SE" sz="3200" b="1" dirty="0"/>
              <a:t> System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48C190-C686-415F-A943-2EB066CF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5.1 Investment </a:t>
            </a:r>
            <a:r>
              <a:rPr lang="sv-SE" dirty="0" err="1"/>
              <a:t>Freedom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5.2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Freedom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5.3 </a:t>
            </a:r>
            <a:r>
              <a:rPr lang="sv-SE" dirty="0" err="1"/>
              <a:t>Moneytary</a:t>
            </a:r>
            <a:r>
              <a:rPr lang="sv-SE" dirty="0"/>
              <a:t> </a:t>
            </a:r>
            <a:r>
              <a:rPr lang="sv-SE" dirty="0" err="1"/>
              <a:t>Freedom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5.4 </a:t>
            </a:r>
            <a:r>
              <a:rPr lang="sv-SE" dirty="0" err="1"/>
              <a:t>Financial</a:t>
            </a:r>
            <a:r>
              <a:rPr lang="sv-SE" dirty="0"/>
              <a:t> Market Risk </a:t>
            </a:r>
            <a:r>
              <a:rPr lang="sv-SE" dirty="0" err="1"/>
              <a:t>Indicator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6649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CC412F-1456-4910-A4B9-2400F071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6. </a:t>
            </a:r>
            <a:r>
              <a:rPr lang="sv-SE" sz="3200" b="1" dirty="0" err="1"/>
              <a:t>Adherence</a:t>
            </a:r>
            <a:r>
              <a:rPr lang="sv-SE" sz="3200" b="1" dirty="0"/>
              <a:t> in </a:t>
            </a:r>
            <a:r>
              <a:rPr lang="sv-SE" sz="3200" b="1" dirty="0" err="1"/>
              <a:t>Islamic</a:t>
            </a:r>
            <a:r>
              <a:rPr lang="sv-SE" sz="3200" b="1" dirty="0"/>
              <a:t> </a:t>
            </a:r>
            <a:r>
              <a:rPr lang="sv-SE" sz="3200" b="1" dirty="0" err="1"/>
              <a:t>Finance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9570D6-5EB8-4EF3-ADE6-2E6D22104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6.1 </a:t>
            </a:r>
            <a:r>
              <a:rPr lang="sv-SE" dirty="0" err="1"/>
              <a:t>Absence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Interest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6.1.1 Central Bank </a:t>
            </a:r>
            <a:r>
              <a:rPr lang="sv-SE" dirty="0" err="1"/>
              <a:t>discount</a:t>
            </a:r>
            <a:r>
              <a:rPr lang="sv-SE" dirty="0"/>
              <a:t> rate</a:t>
            </a:r>
          </a:p>
          <a:p>
            <a:pPr marL="0" indent="0">
              <a:buNone/>
            </a:pPr>
            <a:r>
              <a:rPr lang="sv-SE" dirty="0"/>
              <a:t>6.1.2 Commercial Bank </a:t>
            </a:r>
            <a:r>
              <a:rPr lang="sv-SE" dirty="0" err="1"/>
              <a:t>prime</a:t>
            </a:r>
            <a:r>
              <a:rPr lang="sv-SE" dirty="0"/>
              <a:t> </a:t>
            </a:r>
            <a:r>
              <a:rPr lang="sv-SE" dirty="0" err="1"/>
              <a:t>lending</a:t>
            </a:r>
            <a:r>
              <a:rPr lang="sv-SE" dirty="0"/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3725587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501E11-5DF5-4A8A-A430-BFFC1511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7. Economic </a:t>
            </a:r>
            <a:r>
              <a:rPr lang="sv-SE" sz="3200" b="1" dirty="0" err="1"/>
              <a:t>Prosperity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8FD93E-DD1D-4427-A38A-5A37047B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7.1 Economic </a:t>
            </a:r>
            <a:r>
              <a:rPr lang="sv-SE" dirty="0" err="1"/>
              <a:t>Prosperity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7.2 Price Stability</a:t>
            </a:r>
          </a:p>
          <a:p>
            <a:pPr marL="0" indent="0">
              <a:buNone/>
            </a:pPr>
            <a:r>
              <a:rPr lang="sv-SE" dirty="0"/>
              <a:t>7.3 GDP per capita</a:t>
            </a:r>
          </a:p>
          <a:p>
            <a:pPr marL="0" indent="0">
              <a:buNone/>
            </a:pPr>
            <a:r>
              <a:rPr lang="sv-SE" dirty="0"/>
              <a:t>7.4 GDP Per Capita </a:t>
            </a:r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Rate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8. Economic </a:t>
            </a:r>
            <a:r>
              <a:rPr lang="sv-SE" dirty="0" err="1"/>
              <a:t>Justice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8.1 Income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16892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348FD7-CB42-44AF-9DA5-967F8B45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II. Legal and </a:t>
            </a:r>
            <a:r>
              <a:rPr lang="sv-SE" sz="3200" b="1" dirty="0" err="1"/>
              <a:t>Governance</a:t>
            </a:r>
            <a:r>
              <a:rPr lang="sv-SE" sz="3200" b="1" dirty="0"/>
              <a:t> </a:t>
            </a:r>
            <a:r>
              <a:rPr lang="sv-SE" sz="3200" b="1" dirty="0" err="1"/>
              <a:t>Islamicity</a:t>
            </a:r>
            <a:r>
              <a:rPr lang="sv-SE" sz="3200" b="1" dirty="0"/>
              <a:t> Index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F9ABD3-96AA-4BDE-A727-4F50D847E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9. Legal </a:t>
            </a:r>
            <a:r>
              <a:rPr lang="sv-SE" dirty="0" err="1"/>
              <a:t>Integrity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9.1 Legal and </a:t>
            </a:r>
            <a:r>
              <a:rPr lang="sv-SE" dirty="0" err="1"/>
              <a:t>Judicial</a:t>
            </a:r>
            <a:r>
              <a:rPr lang="sv-SE" dirty="0"/>
              <a:t> </a:t>
            </a:r>
            <a:r>
              <a:rPr lang="sv-SE" dirty="0" err="1"/>
              <a:t>Integrity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9.1.1 </a:t>
            </a:r>
            <a:r>
              <a:rPr lang="sv-SE" dirty="0" err="1"/>
              <a:t>Judicial</a:t>
            </a:r>
            <a:r>
              <a:rPr lang="sv-SE" dirty="0"/>
              <a:t> </a:t>
            </a:r>
            <a:r>
              <a:rPr lang="sv-SE" dirty="0" err="1"/>
              <a:t>independence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9.1.2 </a:t>
            </a:r>
            <a:r>
              <a:rPr lang="sv-SE" dirty="0" err="1"/>
              <a:t>Impartial</a:t>
            </a:r>
            <a:r>
              <a:rPr lang="sv-SE" dirty="0"/>
              <a:t> </a:t>
            </a:r>
            <a:r>
              <a:rPr lang="sv-SE" dirty="0" err="1"/>
              <a:t>courts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9.1.3 </a:t>
            </a:r>
            <a:r>
              <a:rPr lang="sv-SE" dirty="0" err="1"/>
              <a:t>Integrity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legal system</a:t>
            </a:r>
          </a:p>
          <a:p>
            <a:pPr marL="0" indent="0">
              <a:buNone/>
            </a:pPr>
            <a:r>
              <a:rPr lang="sv-SE" dirty="0"/>
              <a:t>9.1.4 </a:t>
            </a:r>
            <a:r>
              <a:rPr lang="sv-SE" dirty="0" err="1"/>
              <a:t>Protection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property</a:t>
            </a:r>
            <a:r>
              <a:rPr lang="sv-SE" dirty="0"/>
              <a:t> </a:t>
            </a:r>
            <a:r>
              <a:rPr lang="sv-SE" dirty="0" err="1"/>
              <a:t>rights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9.1.5 Legal </a:t>
            </a:r>
            <a:r>
              <a:rPr lang="sv-SE" dirty="0" err="1"/>
              <a:t>enforcement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contracts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9.1.6 </a:t>
            </a:r>
            <a:r>
              <a:rPr lang="sv-SE" dirty="0" err="1"/>
              <a:t>Regulatory</a:t>
            </a:r>
            <a:r>
              <a:rPr lang="sv-SE" dirty="0"/>
              <a:t> </a:t>
            </a:r>
            <a:r>
              <a:rPr lang="sv-SE" dirty="0" err="1"/>
              <a:t>restrictions</a:t>
            </a:r>
            <a:r>
              <a:rPr lang="sv-SE" dirty="0"/>
              <a:t> on the </a:t>
            </a:r>
            <a:r>
              <a:rPr lang="sv-SE" dirty="0" err="1"/>
              <a:t>sale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real </a:t>
            </a:r>
            <a:r>
              <a:rPr lang="sv-SE" dirty="0" err="1"/>
              <a:t>property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9.1.7 Business </a:t>
            </a:r>
            <a:r>
              <a:rPr lang="sv-SE" dirty="0" err="1"/>
              <a:t>cost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crime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196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25634-DD7D-4527-954D-431E1131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9.2 </a:t>
            </a:r>
            <a:r>
              <a:rPr lang="sv-SE" sz="3200" b="1" dirty="0" err="1"/>
              <a:t>Military</a:t>
            </a:r>
            <a:r>
              <a:rPr lang="sv-SE" sz="3200" b="1" dirty="0"/>
              <a:t> </a:t>
            </a:r>
            <a:r>
              <a:rPr lang="sv-SE" sz="3200" b="1" dirty="0" err="1"/>
              <a:t>Interference</a:t>
            </a:r>
            <a:r>
              <a:rPr lang="sv-SE" sz="3200" b="1" dirty="0"/>
              <a:t> </a:t>
            </a:r>
            <a:r>
              <a:rPr lang="sv-SE" sz="3200" b="1" dirty="0" err="1"/>
              <a:t>Indicator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0B8B40-80B1-4862-94B4-9C820DB0F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9.2.1 </a:t>
            </a:r>
            <a:r>
              <a:rPr lang="sv-SE" dirty="0" err="1"/>
              <a:t>Military</a:t>
            </a:r>
            <a:r>
              <a:rPr lang="sv-SE" dirty="0"/>
              <a:t> </a:t>
            </a:r>
            <a:r>
              <a:rPr lang="sv-SE" dirty="0" err="1"/>
              <a:t>interference</a:t>
            </a:r>
            <a:r>
              <a:rPr lang="sv-SE" dirty="0"/>
              <a:t> in the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law</a:t>
            </a:r>
            <a:r>
              <a:rPr lang="sv-SE" dirty="0"/>
              <a:t> and the </a:t>
            </a:r>
            <a:r>
              <a:rPr lang="sv-SE" dirty="0" err="1"/>
              <a:t>political</a:t>
            </a:r>
            <a:r>
              <a:rPr lang="sv-SE" dirty="0"/>
              <a:t> process index.</a:t>
            </a:r>
          </a:p>
          <a:p>
            <a:pPr marL="0" indent="0">
              <a:buNone/>
            </a:pPr>
            <a:r>
              <a:rPr lang="sv-SE" dirty="0"/>
              <a:t>9.2.2 </a:t>
            </a:r>
            <a:r>
              <a:rPr lang="sv-SE" dirty="0" err="1"/>
              <a:t>Reliability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police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10 Prevention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Corruption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10.1 </a:t>
            </a:r>
            <a:r>
              <a:rPr lang="sv-SE" dirty="0" err="1"/>
              <a:t>Transparency</a:t>
            </a:r>
            <a:r>
              <a:rPr lang="sv-SE" dirty="0"/>
              <a:t> International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10.2 </a:t>
            </a:r>
            <a:r>
              <a:rPr lang="sv-SE" dirty="0" err="1"/>
              <a:t>Freedom</a:t>
            </a:r>
            <a:r>
              <a:rPr lang="sv-SE" dirty="0"/>
              <a:t> from </a:t>
            </a:r>
            <a:r>
              <a:rPr lang="sv-SE" dirty="0" err="1"/>
              <a:t>Corruption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b="1" dirty="0"/>
              <a:t>11. </a:t>
            </a:r>
            <a:r>
              <a:rPr lang="sv-SE" b="1" dirty="0" err="1"/>
              <a:t>Safety</a:t>
            </a:r>
            <a:r>
              <a:rPr lang="sv-SE" b="1" dirty="0"/>
              <a:t> and Security Index</a:t>
            </a:r>
          </a:p>
          <a:p>
            <a:pPr marL="0" indent="0">
              <a:buNone/>
            </a:pPr>
            <a:r>
              <a:rPr lang="sv-SE" dirty="0"/>
              <a:t>11.1 </a:t>
            </a:r>
            <a:r>
              <a:rPr lang="sv-SE" dirty="0" err="1"/>
              <a:t>Safety</a:t>
            </a:r>
            <a:r>
              <a:rPr lang="sv-SE" dirty="0"/>
              <a:t> and Security Index</a:t>
            </a:r>
          </a:p>
        </p:txBody>
      </p:sp>
    </p:spTree>
    <p:extLst>
      <p:ext uri="{BB962C8B-B14F-4D97-AF65-F5344CB8AC3E}">
        <p14:creationId xmlns:p14="http://schemas.microsoft.com/office/powerpoint/2010/main" val="333453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4FF9F1-6411-4417-A8CF-AA4C6ABC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12. The Management Index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67D969-9487-44F2-8C6D-EC55E232C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12.1 </a:t>
            </a:r>
            <a:r>
              <a:rPr lang="sv-SE" dirty="0" err="1"/>
              <a:t>Government</a:t>
            </a:r>
            <a:r>
              <a:rPr lang="sv-SE" dirty="0"/>
              <a:t> Management</a:t>
            </a:r>
          </a:p>
          <a:p>
            <a:pPr marL="0" indent="0">
              <a:buNone/>
            </a:pPr>
            <a:r>
              <a:rPr lang="sv-SE" dirty="0"/>
              <a:t>12.1.1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difficulty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12.1.2 Management </a:t>
            </a:r>
            <a:r>
              <a:rPr lang="sv-SE" dirty="0" err="1"/>
              <a:t>performance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12.1.3 </a:t>
            </a:r>
            <a:r>
              <a:rPr lang="sv-SE" dirty="0" err="1"/>
              <a:t>Steering</a:t>
            </a:r>
            <a:r>
              <a:rPr lang="sv-SE" dirty="0"/>
              <a:t> </a:t>
            </a:r>
            <a:r>
              <a:rPr lang="sv-SE" dirty="0" err="1"/>
              <a:t>capability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12.1.4 </a:t>
            </a:r>
            <a:r>
              <a:rPr lang="sv-SE" dirty="0" err="1"/>
              <a:t>Resource</a:t>
            </a:r>
            <a:r>
              <a:rPr lang="sv-SE" dirty="0"/>
              <a:t> </a:t>
            </a:r>
            <a:r>
              <a:rPr lang="sv-SE" dirty="0" err="1"/>
              <a:t>efficiency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12.1.5 Consensus </a:t>
            </a:r>
            <a:r>
              <a:rPr lang="sv-SE" dirty="0" err="1"/>
              <a:t>building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12.1.6 International </a:t>
            </a:r>
            <a:r>
              <a:rPr lang="sv-SE" dirty="0" err="1"/>
              <a:t>cooperation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7477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6B0466-EB83-414D-87AF-AF5A118B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12.2 Management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Depletable</a:t>
            </a:r>
            <a:r>
              <a:rPr lang="sv-SE" sz="3200" dirty="0"/>
              <a:t> and </a:t>
            </a:r>
            <a:r>
              <a:rPr lang="sv-SE" sz="3200" dirty="0" err="1"/>
              <a:t>other</a:t>
            </a:r>
            <a:r>
              <a:rPr lang="sv-SE" sz="3200" dirty="0"/>
              <a:t> </a:t>
            </a:r>
            <a:r>
              <a:rPr lang="sv-SE" sz="3200" dirty="0" err="1"/>
              <a:t>Natural</a:t>
            </a:r>
            <a:r>
              <a:rPr lang="sv-SE" sz="3200" dirty="0"/>
              <a:t> Resources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F124CD-A2D9-444E-950A-88620244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12.2.1 </a:t>
            </a:r>
            <a:r>
              <a:rPr lang="sv-SE" dirty="0" err="1"/>
              <a:t>Protection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animal </a:t>
            </a:r>
            <a:r>
              <a:rPr lang="sv-SE" dirty="0" err="1"/>
              <a:t>rights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12.2.2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health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12.2.3 Air </a:t>
            </a:r>
            <a:r>
              <a:rPr lang="sv-SE" dirty="0" err="1"/>
              <a:t>quality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12.2.4 </a:t>
            </a:r>
            <a:r>
              <a:rPr lang="sv-SE" dirty="0" err="1"/>
              <a:t>Water</a:t>
            </a:r>
            <a:r>
              <a:rPr lang="sv-SE" dirty="0"/>
              <a:t> </a:t>
            </a:r>
            <a:r>
              <a:rPr lang="sv-SE" dirty="0" err="1"/>
              <a:t>resources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12.2.5 </a:t>
            </a:r>
            <a:r>
              <a:rPr lang="sv-SE" dirty="0" err="1"/>
              <a:t>Productive</a:t>
            </a:r>
            <a:r>
              <a:rPr lang="sv-SE" dirty="0"/>
              <a:t>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resources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12.2.6 </a:t>
            </a:r>
            <a:r>
              <a:rPr lang="sv-SE" dirty="0" err="1"/>
              <a:t>Biodiversity</a:t>
            </a:r>
            <a:r>
              <a:rPr lang="sv-SE" dirty="0"/>
              <a:t> and habitat</a:t>
            </a:r>
          </a:p>
          <a:p>
            <a:pPr marL="0" indent="0">
              <a:buNone/>
            </a:pPr>
            <a:r>
              <a:rPr lang="sv-SE" dirty="0"/>
              <a:t>12.2.7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energy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9948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24300F-43B0-4EDD-BA9D-38E95D14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13. </a:t>
            </a:r>
            <a:r>
              <a:rPr lang="sv-SE" sz="3200" b="1" dirty="0" err="1"/>
              <a:t>Government</a:t>
            </a:r>
            <a:r>
              <a:rPr lang="sv-SE" sz="3200" b="1" dirty="0"/>
              <a:t> </a:t>
            </a:r>
            <a:r>
              <a:rPr lang="sv-SE" sz="3200" b="1" dirty="0" err="1"/>
              <a:t>Governance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21A467-3461-43DF-86C1-B817BF94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13.1 Voice and </a:t>
            </a:r>
            <a:r>
              <a:rPr lang="sv-SE" dirty="0" err="1"/>
              <a:t>Accountability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13.2 </a:t>
            </a:r>
            <a:r>
              <a:rPr lang="sv-SE" dirty="0" err="1"/>
              <a:t>Political</a:t>
            </a:r>
            <a:r>
              <a:rPr lang="sv-SE" dirty="0"/>
              <a:t> Stability and </a:t>
            </a:r>
            <a:r>
              <a:rPr lang="sv-SE" dirty="0" err="1"/>
              <a:t>Absence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Violence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13.3 </a:t>
            </a:r>
            <a:r>
              <a:rPr lang="sv-SE" dirty="0" err="1"/>
              <a:t>Government</a:t>
            </a:r>
            <a:r>
              <a:rPr lang="sv-SE" dirty="0"/>
              <a:t> </a:t>
            </a:r>
            <a:r>
              <a:rPr lang="sv-SE" dirty="0" err="1"/>
              <a:t>Effectiveness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13.4 </a:t>
            </a:r>
            <a:r>
              <a:rPr lang="sv-SE" dirty="0" err="1"/>
              <a:t>Regulatory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13.5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Law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13.6 Control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Corruption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953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F16459-437C-4829-8E62-D1B03770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III. Human and </a:t>
            </a:r>
            <a:r>
              <a:rPr lang="sv-SE" sz="3200" b="1" dirty="0" err="1"/>
              <a:t>Political</a:t>
            </a:r>
            <a:r>
              <a:rPr lang="sv-SE" sz="3200" b="1" dirty="0"/>
              <a:t> </a:t>
            </a:r>
            <a:r>
              <a:rPr lang="sv-SE" sz="3200" b="1" dirty="0" err="1"/>
              <a:t>Rights</a:t>
            </a:r>
            <a:r>
              <a:rPr lang="sv-SE" sz="3200" b="1" dirty="0"/>
              <a:t> </a:t>
            </a:r>
            <a:r>
              <a:rPr lang="sv-SE" sz="3200" b="1" dirty="0" err="1"/>
              <a:t>Islamicity</a:t>
            </a:r>
            <a:r>
              <a:rPr lang="sv-SE" sz="3200" b="1" dirty="0"/>
              <a:t> Index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ABAEDC-0527-48B7-8210-3FE768A4A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14. Human </a:t>
            </a:r>
            <a:r>
              <a:rPr lang="sv-SE" dirty="0" err="1"/>
              <a:t>Development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14.1 Human </a:t>
            </a:r>
            <a:r>
              <a:rPr lang="sv-SE" dirty="0" err="1"/>
              <a:t>development</a:t>
            </a:r>
            <a:r>
              <a:rPr lang="sv-SE" dirty="0"/>
              <a:t> index</a:t>
            </a:r>
          </a:p>
          <a:p>
            <a:pPr marL="0" indent="0">
              <a:buNone/>
            </a:pPr>
            <a:r>
              <a:rPr lang="sv-SE" dirty="0"/>
              <a:t>15. Social </a:t>
            </a:r>
            <a:r>
              <a:rPr lang="sv-SE" dirty="0" err="1"/>
              <a:t>Capital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15.1 Social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16. Personal </a:t>
            </a:r>
            <a:r>
              <a:rPr lang="sv-SE" dirty="0" err="1"/>
              <a:t>Freedom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16.1 Personal </a:t>
            </a:r>
            <a:r>
              <a:rPr lang="sv-SE" dirty="0" err="1"/>
              <a:t>Freedom</a:t>
            </a:r>
            <a:r>
              <a:rPr lang="sv-SE" dirty="0"/>
              <a:t> Index</a:t>
            </a:r>
          </a:p>
          <a:p>
            <a:pPr marL="0" indent="0">
              <a:buNone/>
            </a:pPr>
            <a:r>
              <a:rPr lang="sv-SE" dirty="0"/>
              <a:t>17. Civil and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Rights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17.1 Civil Liberty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17.2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Rights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349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5FB560-828C-4751-A051-24E26134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err="1">
                <a:solidFill>
                  <a:srgbClr val="FF0000"/>
                </a:solidFill>
              </a:rPr>
              <a:t>Principle</a:t>
            </a:r>
            <a:r>
              <a:rPr lang="sv-SE" sz="3200" b="1" dirty="0">
                <a:solidFill>
                  <a:srgbClr val="FF0000"/>
                </a:solidFill>
              </a:rPr>
              <a:t> </a:t>
            </a:r>
            <a:r>
              <a:rPr lang="sv-SE" sz="3200" b="1" dirty="0" err="1">
                <a:solidFill>
                  <a:srgbClr val="FF0000"/>
                </a:solidFill>
              </a:rPr>
              <a:t>Teachings</a:t>
            </a:r>
            <a:r>
              <a:rPr lang="sv-SE" sz="3200" b="1" dirty="0">
                <a:solidFill>
                  <a:srgbClr val="FF0000"/>
                </a:solidFill>
              </a:rPr>
              <a:t>, </a:t>
            </a:r>
            <a:r>
              <a:rPr lang="sv-SE" sz="3200" b="1" dirty="0" err="1">
                <a:solidFill>
                  <a:srgbClr val="FF0000"/>
                </a:solidFill>
              </a:rPr>
              <a:t>Rules</a:t>
            </a:r>
            <a:r>
              <a:rPr lang="sv-SE" sz="3200" b="1" dirty="0">
                <a:solidFill>
                  <a:srgbClr val="FF0000"/>
                </a:solidFill>
              </a:rPr>
              <a:t> </a:t>
            </a:r>
            <a:r>
              <a:rPr lang="sv-SE" sz="3200" b="1" dirty="0" err="1">
                <a:solidFill>
                  <a:srgbClr val="FF0000"/>
                </a:solidFill>
              </a:rPr>
              <a:t>of</a:t>
            </a:r>
            <a:r>
              <a:rPr lang="sv-SE" sz="3200" b="1" dirty="0">
                <a:solidFill>
                  <a:srgbClr val="FF0000"/>
                </a:solidFill>
              </a:rPr>
              <a:t> </a:t>
            </a:r>
            <a:r>
              <a:rPr lang="sv-SE" sz="3200" b="1" dirty="0" err="1">
                <a:solidFill>
                  <a:srgbClr val="FF0000"/>
                </a:solidFill>
              </a:rPr>
              <a:t>Behaviour</a:t>
            </a:r>
            <a:r>
              <a:rPr lang="sv-SE" sz="3200" b="1" dirty="0">
                <a:solidFill>
                  <a:srgbClr val="FF0000"/>
                </a:solidFill>
              </a:rPr>
              <a:t> and Institutions in Islam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A0C906-2245-47D3-ACF3-00A21DA86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Unity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Creation and </a:t>
            </a:r>
            <a:r>
              <a:rPr lang="sv-SE" dirty="0" err="1"/>
              <a:t>Freedom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Choice</a:t>
            </a:r>
          </a:p>
          <a:p>
            <a:r>
              <a:rPr lang="sv-SE" dirty="0"/>
              <a:t>Human and Economic </a:t>
            </a:r>
            <a:r>
              <a:rPr lang="sv-SE" dirty="0" err="1"/>
              <a:t>Development</a:t>
            </a:r>
            <a:r>
              <a:rPr lang="sv-SE" dirty="0"/>
              <a:t> in Islam</a:t>
            </a:r>
          </a:p>
          <a:p>
            <a:r>
              <a:rPr lang="sv-SE" dirty="0"/>
              <a:t>Economic </a:t>
            </a:r>
            <a:r>
              <a:rPr lang="sv-SE" dirty="0" err="1"/>
              <a:t>Structure</a:t>
            </a:r>
            <a:r>
              <a:rPr lang="sv-SE" dirty="0"/>
              <a:t> and the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Behaviour</a:t>
            </a:r>
            <a:r>
              <a:rPr lang="sv-SE" dirty="0"/>
              <a:t> in Islam</a:t>
            </a:r>
          </a:p>
          <a:p>
            <a:r>
              <a:rPr lang="sv-SE" dirty="0"/>
              <a:t>The </a:t>
            </a:r>
            <a:r>
              <a:rPr lang="sv-SE" dirty="0" err="1"/>
              <a:t>Islamic</a:t>
            </a:r>
            <a:r>
              <a:rPr lang="sv-SE" dirty="0"/>
              <a:t> Vision </a:t>
            </a:r>
            <a:r>
              <a:rPr lang="sv-SE" dirty="0" err="1"/>
              <a:t>of</a:t>
            </a:r>
            <a:r>
              <a:rPr lang="sv-SE" dirty="0"/>
              <a:t> Distributive </a:t>
            </a:r>
            <a:r>
              <a:rPr lang="sv-SE" dirty="0" err="1"/>
              <a:t>Justice</a:t>
            </a:r>
            <a:endParaRPr lang="sv-SE" dirty="0"/>
          </a:p>
          <a:p>
            <a:r>
              <a:rPr lang="sv-SE" dirty="0" err="1"/>
              <a:t>Islamic</a:t>
            </a:r>
            <a:r>
              <a:rPr lang="sv-SE" dirty="0"/>
              <a:t> </a:t>
            </a:r>
            <a:r>
              <a:rPr lang="sv-SE" dirty="0" err="1"/>
              <a:t>Finance</a:t>
            </a:r>
            <a:endParaRPr lang="sv-SE" dirty="0"/>
          </a:p>
          <a:p>
            <a:r>
              <a:rPr lang="sv-SE" dirty="0"/>
              <a:t>Institutions and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Importance</a:t>
            </a:r>
            <a:r>
              <a:rPr lang="sv-SE" dirty="0"/>
              <a:t> in Islam</a:t>
            </a:r>
          </a:p>
        </p:txBody>
      </p:sp>
    </p:spTree>
    <p:extLst>
      <p:ext uri="{BB962C8B-B14F-4D97-AF65-F5344CB8AC3E}">
        <p14:creationId xmlns:p14="http://schemas.microsoft.com/office/powerpoint/2010/main" val="640083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FB0871-DFB0-4A97-9C0C-518302D8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18. </a:t>
            </a:r>
            <a:r>
              <a:rPr lang="sv-SE" sz="3200" b="1" dirty="0" err="1"/>
              <a:t>Women’s</a:t>
            </a:r>
            <a:r>
              <a:rPr lang="sv-SE" sz="3200" b="1" dirty="0"/>
              <a:t> </a:t>
            </a:r>
            <a:r>
              <a:rPr lang="sv-SE" sz="3200" b="1" dirty="0" err="1"/>
              <a:t>Rights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0E14F7-BEA9-474C-86F0-000847E6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18.1 Gender </a:t>
            </a:r>
            <a:r>
              <a:rPr lang="sv-SE" dirty="0" err="1"/>
              <a:t>Inequality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18.2 Proportion </a:t>
            </a:r>
            <a:r>
              <a:rPr lang="sv-SE" dirty="0" err="1"/>
              <a:t>of</a:t>
            </a:r>
            <a:r>
              <a:rPr lang="sv-SE" dirty="0"/>
              <a:t> Seats </a:t>
            </a:r>
            <a:r>
              <a:rPr lang="sv-SE" dirty="0" err="1"/>
              <a:t>Held</a:t>
            </a:r>
            <a:r>
              <a:rPr lang="sv-SE" dirty="0"/>
              <a:t> by </a:t>
            </a:r>
            <a:r>
              <a:rPr lang="sv-SE" dirty="0" err="1"/>
              <a:t>Women</a:t>
            </a:r>
            <a:r>
              <a:rPr lang="sv-SE" dirty="0"/>
              <a:t> in the National </a:t>
            </a:r>
            <a:r>
              <a:rPr lang="sv-SE" dirty="0" err="1"/>
              <a:t>Parliament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18.3 </a:t>
            </a:r>
            <a:r>
              <a:rPr lang="sv-SE" dirty="0" err="1"/>
              <a:t>Ratio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women</a:t>
            </a:r>
            <a:r>
              <a:rPr lang="sv-SE" dirty="0"/>
              <a:t> to men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19. Access to </a:t>
            </a:r>
            <a:r>
              <a:rPr lang="sv-SE" b="1" dirty="0" err="1"/>
              <a:t>Education</a:t>
            </a:r>
            <a:r>
              <a:rPr lang="sv-SE" b="1" dirty="0"/>
              <a:t> </a:t>
            </a:r>
          </a:p>
          <a:p>
            <a:pPr marL="0" indent="0">
              <a:buNone/>
            </a:pPr>
            <a:r>
              <a:rPr lang="sv-SE" dirty="0"/>
              <a:t>19.1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19.2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Prosperity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19.3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Equality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19.4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Effectiveness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876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0FF40-A41B-4A73-BB8C-50F7EBE2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20. Access to Healthcare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FE74DD-F2A7-4D5B-8A6F-CA879D2A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20.1 Life </a:t>
            </a:r>
            <a:r>
              <a:rPr lang="sv-SE" dirty="0" err="1"/>
              <a:t>Exoectancy</a:t>
            </a:r>
            <a:r>
              <a:rPr lang="sv-SE" dirty="0"/>
              <a:t> at </a:t>
            </a:r>
            <a:r>
              <a:rPr lang="sv-SE" dirty="0" err="1"/>
              <a:t>Birth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20.1 Health </a:t>
            </a:r>
            <a:r>
              <a:rPr lang="sv-SE" dirty="0" err="1"/>
              <a:t>Quality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20.2 Health </a:t>
            </a:r>
            <a:r>
              <a:rPr lang="sv-SE" dirty="0" err="1"/>
              <a:t>prosperity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20.4 </a:t>
            </a:r>
            <a:r>
              <a:rPr lang="sv-SE" dirty="0" err="1"/>
              <a:t>Mortality</a:t>
            </a:r>
            <a:r>
              <a:rPr lang="sv-SE" dirty="0"/>
              <a:t> Rate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21. </a:t>
            </a:r>
            <a:r>
              <a:rPr lang="sv-SE" dirty="0" err="1"/>
              <a:t>Democracy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21.1 Global </a:t>
            </a:r>
            <a:r>
              <a:rPr lang="sv-SE" dirty="0" err="1"/>
              <a:t>Democracy</a:t>
            </a:r>
            <a:r>
              <a:rPr lang="sv-SE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3108129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19F99C-795F-47F1-B5CC-F1B0B26B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IV. International Relations </a:t>
            </a:r>
            <a:r>
              <a:rPr lang="sv-SE" sz="3200" b="1" dirty="0" err="1"/>
              <a:t>Islamicity</a:t>
            </a:r>
            <a:r>
              <a:rPr lang="sv-SE" sz="3200" b="1" dirty="0"/>
              <a:t> Index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AFD1FE-AA05-4F2E-9521-CA180D1F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1" dirty="0"/>
              <a:t>22. </a:t>
            </a:r>
            <a:r>
              <a:rPr lang="sv-SE" b="1" dirty="0" err="1"/>
              <a:t>Globalisation</a:t>
            </a:r>
            <a:r>
              <a:rPr lang="sv-SE" b="1" dirty="0"/>
              <a:t> index</a:t>
            </a:r>
          </a:p>
          <a:p>
            <a:pPr marL="0" indent="0">
              <a:buNone/>
            </a:pPr>
            <a:r>
              <a:rPr lang="sv-SE" dirty="0"/>
              <a:t>22.1 Economic </a:t>
            </a:r>
            <a:r>
              <a:rPr lang="sv-SE" dirty="0" err="1"/>
              <a:t>Globalization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22.1.1 </a:t>
            </a:r>
            <a:r>
              <a:rPr lang="sv-SE" dirty="0" err="1"/>
              <a:t>Globalization</a:t>
            </a:r>
            <a:r>
              <a:rPr lang="sv-SE" dirty="0"/>
              <a:t> Index</a:t>
            </a:r>
          </a:p>
          <a:p>
            <a:pPr marL="0" indent="0">
              <a:buNone/>
            </a:pPr>
            <a:r>
              <a:rPr lang="sv-SE" dirty="0"/>
              <a:t>22.1.2 </a:t>
            </a:r>
            <a:r>
              <a:rPr lang="sv-SE" dirty="0" err="1"/>
              <a:t>Restrictions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22.2 Social </a:t>
            </a:r>
            <a:r>
              <a:rPr lang="sv-SE" dirty="0" err="1"/>
              <a:t>Glabalization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22.2.1 Personal Contact</a:t>
            </a:r>
          </a:p>
          <a:p>
            <a:pPr marL="0" indent="0">
              <a:buNone/>
            </a:pPr>
            <a:r>
              <a:rPr lang="sv-SE" dirty="0"/>
              <a:t>22.2.3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/>
              <a:t>proximity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22.2.4 </a:t>
            </a:r>
            <a:r>
              <a:rPr lang="sv-SE" dirty="0" err="1"/>
              <a:t>Freedom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foreigner</a:t>
            </a:r>
            <a:r>
              <a:rPr lang="sv-SE" dirty="0"/>
              <a:t> to visit</a:t>
            </a:r>
          </a:p>
          <a:p>
            <a:pPr marL="0" indent="0">
              <a:buNone/>
            </a:pPr>
            <a:r>
              <a:rPr lang="sv-SE" dirty="0"/>
              <a:t>22.3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Globalization</a:t>
            </a:r>
            <a:r>
              <a:rPr lang="sv-SE" dirty="0"/>
              <a:t> </a:t>
            </a:r>
            <a:r>
              <a:rPr lang="sv-SE" dirty="0" err="1"/>
              <a:t>Indicator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23. </a:t>
            </a:r>
            <a:r>
              <a:rPr lang="sv-SE" dirty="0" err="1"/>
              <a:t>Military</a:t>
            </a:r>
            <a:r>
              <a:rPr lang="sv-SE" dirty="0"/>
              <a:t> </a:t>
            </a:r>
            <a:r>
              <a:rPr lang="sv-SE" dirty="0" err="1"/>
              <a:t>Wars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23.1 </a:t>
            </a:r>
            <a:r>
              <a:rPr lang="sv-SE" dirty="0" err="1"/>
              <a:t>Militarization</a:t>
            </a:r>
            <a:r>
              <a:rPr lang="sv-SE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3221166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F9FE2C-86E5-4FA8-ABED-F9DABF32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THANK YOU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ED313C-ECA4-480C-BD36-E9F67BF0F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				</a:t>
            </a:r>
            <a:endParaRPr lang="sv-SE" sz="4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1BEA80-F4AB-40FE-BF54-44ECFF26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42" y="1229360"/>
            <a:ext cx="4011516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9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79914-5598-4B10-B4FE-3B49DAB5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200" b="1" dirty="0"/>
              <a:t>1. The Unity of Creation and Freedom of Choice</a:t>
            </a:r>
            <a:br>
              <a:rPr lang="en-US" sz="3200" b="1" dirty="0"/>
            </a:b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861F85-56FE-47C2-B794-8D602B5C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600200"/>
            <a:ext cx="8859520" cy="4983162"/>
          </a:xfrm>
        </p:spPr>
        <p:txBody>
          <a:bodyPr>
            <a:normAutofit lnSpcReduction="10000"/>
          </a:bodyPr>
          <a:lstStyle/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four</a:t>
            </a:r>
            <a:r>
              <a:rPr lang="sv-SE" dirty="0"/>
              <a:t> fundamental </a:t>
            </a:r>
            <a:r>
              <a:rPr lang="sv-SE" dirty="0" err="1"/>
              <a:t>concepts</a:t>
            </a:r>
            <a:r>
              <a:rPr lang="sv-SE" dirty="0"/>
              <a:t> in the </a:t>
            </a:r>
            <a:r>
              <a:rPr lang="sv-SE" dirty="0" err="1"/>
              <a:t>Islamic</a:t>
            </a:r>
            <a:r>
              <a:rPr lang="sv-SE" dirty="0"/>
              <a:t> system</a:t>
            </a:r>
          </a:p>
          <a:p>
            <a:pPr marL="0" indent="0">
              <a:buNone/>
            </a:pPr>
            <a:r>
              <a:rPr lang="sv-SE" i="1" dirty="0" err="1"/>
              <a:t>Walayahh</a:t>
            </a:r>
            <a:r>
              <a:rPr lang="sv-SE" dirty="0"/>
              <a:t> = the </a:t>
            </a:r>
            <a:r>
              <a:rPr lang="sv-SE" dirty="0" err="1"/>
              <a:t>unconditional</a:t>
            </a:r>
            <a:r>
              <a:rPr lang="sv-SE" dirty="0"/>
              <a:t>, </a:t>
            </a:r>
            <a:r>
              <a:rPr lang="sv-SE" dirty="0" err="1"/>
              <a:t>dynamic</a:t>
            </a:r>
            <a:r>
              <a:rPr lang="sv-SE" dirty="0"/>
              <a:t>, </a:t>
            </a:r>
            <a:r>
              <a:rPr lang="sv-SE" dirty="0" err="1"/>
              <a:t>active</a:t>
            </a:r>
            <a:r>
              <a:rPr lang="sv-SE" dirty="0"/>
              <a:t>, </a:t>
            </a:r>
            <a:r>
              <a:rPr lang="sv-SE" dirty="0" err="1"/>
              <a:t>ever</a:t>
            </a:r>
            <a:r>
              <a:rPr lang="sv-SE" dirty="0"/>
              <a:t>-present Love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Supreme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His</a:t>
            </a:r>
            <a:r>
              <a:rPr lang="sv-SE" dirty="0"/>
              <a:t> Creation </a:t>
            </a:r>
            <a:r>
              <a:rPr lang="sv-SE" dirty="0" err="1"/>
              <a:t>manifested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the </a:t>
            </a:r>
            <a:r>
              <a:rPr lang="sv-SE" dirty="0" err="1"/>
              <a:t>act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creation</a:t>
            </a:r>
            <a:r>
              <a:rPr lang="sv-SE" dirty="0"/>
              <a:t> and the provision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suffiecient</a:t>
            </a:r>
            <a:r>
              <a:rPr lang="sv-SE" dirty="0"/>
              <a:t> </a:t>
            </a:r>
            <a:r>
              <a:rPr lang="sv-SE" dirty="0" err="1"/>
              <a:t>resources</a:t>
            </a:r>
            <a:r>
              <a:rPr lang="sv-SE" dirty="0"/>
              <a:t> to </a:t>
            </a:r>
            <a:r>
              <a:rPr lang="sv-SE" dirty="0" err="1"/>
              <a:t>sustain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Humans reciprocate </a:t>
            </a:r>
            <a:r>
              <a:rPr lang="sv-SE" dirty="0" err="1"/>
              <a:t>this</a:t>
            </a:r>
            <a:r>
              <a:rPr lang="sv-SE" dirty="0"/>
              <a:t> love by </a:t>
            </a:r>
            <a:r>
              <a:rPr lang="sv-SE" dirty="0" err="1"/>
              <a:t>extending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love </a:t>
            </a:r>
            <a:r>
              <a:rPr lang="sv-SE" dirty="0" err="1"/>
              <a:t>other</a:t>
            </a:r>
            <a:r>
              <a:rPr lang="sv-SE" dirty="0"/>
              <a:t> humans and to the rest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creation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The </a:t>
            </a:r>
            <a:r>
              <a:rPr lang="sv-SE" dirty="0" err="1"/>
              <a:t>persuit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walayahh</a:t>
            </a:r>
            <a:r>
              <a:rPr lang="sv-SE" dirty="0"/>
              <a:t> is love </a:t>
            </a:r>
            <a:r>
              <a:rPr lang="sv-SE" dirty="0" err="1"/>
              <a:t>manifested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and the </a:t>
            </a:r>
            <a:r>
              <a:rPr lang="sv-SE" dirty="0" err="1"/>
              <a:t>upholding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justice</a:t>
            </a:r>
            <a:r>
              <a:rPr lang="sv-SE" dirty="0"/>
              <a:t>.</a:t>
            </a:r>
          </a:p>
          <a:p>
            <a:pPr marL="514350" indent="-514350">
              <a:buAutoNum type="arabicPeriod"/>
            </a:pPr>
            <a:endParaRPr lang="sv-SE" dirty="0"/>
          </a:p>
          <a:p>
            <a:pPr marL="514350" indent="-514350"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742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D844A5-2487-47A0-BCC7-C4D07B4F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1. The Unity of Creation and Freedom of Choice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00B544-9537-4644-B7DD-789C65CB7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2. The second is </a:t>
            </a:r>
            <a:r>
              <a:rPr lang="sv-SE" i="1" dirty="0" err="1"/>
              <a:t>karamah</a:t>
            </a:r>
            <a:r>
              <a:rPr lang="sv-SE" dirty="0"/>
              <a:t> = Human </a:t>
            </a:r>
            <a:r>
              <a:rPr lang="sv-SE" dirty="0" err="1"/>
              <a:t>dignity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The </a:t>
            </a:r>
            <a:r>
              <a:rPr lang="sv-SE" dirty="0" err="1"/>
              <a:t>Quran</a:t>
            </a:r>
            <a:r>
              <a:rPr lang="sv-SE" dirty="0"/>
              <a:t> </a:t>
            </a:r>
            <a:r>
              <a:rPr lang="sv-SE" dirty="0" err="1"/>
              <a:t>considers</a:t>
            </a:r>
            <a:r>
              <a:rPr lang="sv-SE" dirty="0"/>
              <a:t> humans to be the </a:t>
            </a:r>
            <a:r>
              <a:rPr lang="sv-SE" dirty="0" err="1"/>
              <a:t>crowning</a:t>
            </a:r>
            <a:r>
              <a:rPr lang="sv-SE" dirty="0"/>
              <a:t> </a:t>
            </a:r>
            <a:r>
              <a:rPr lang="sv-SE" dirty="0" err="1"/>
              <a:t>achievement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creation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An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facet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is the </a:t>
            </a:r>
            <a:r>
              <a:rPr lang="sv-SE" dirty="0" err="1"/>
              <a:t>freedom</a:t>
            </a:r>
            <a:r>
              <a:rPr lang="sv-SE" dirty="0"/>
              <a:t> that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gifted</a:t>
            </a:r>
            <a:r>
              <a:rPr lang="sv-SE" dirty="0"/>
              <a:t> to humans – to </a:t>
            </a:r>
            <a:r>
              <a:rPr lang="sv-SE" dirty="0" err="1"/>
              <a:t>think</a:t>
            </a:r>
            <a:r>
              <a:rPr lang="sv-SE" dirty="0"/>
              <a:t>, to </a:t>
            </a:r>
            <a:r>
              <a:rPr lang="sv-SE" dirty="0" err="1"/>
              <a:t>decide</a:t>
            </a:r>
            <a:r>
              <a:rPr lang="sv-SE" dirty="0"/>
              <a:t> and to </a:t>
            </a:r>
            <a:r>
              <a:rPr lang="sv-SE" dirty="0" err="1"/>
              <a:t>choose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path</a:t>
            </a:r>
            <a:r>
              <a:rPr lang="sv-SE" dirty="0"/>
              <a:t> in </a:t>
            </a:r>
            <a:r>
              <a:rPr lang="sv-SE" dirty="0" err="1"/>
              <a:t>life</a:t>
            </a:r>
            <a:r>
              <a:rPr lang="sv-SE" dirty="0"/>
              <a:t>, </a:t>
            </a:r>
            <a:r>
              <a:rPr lang="sv-SE" dirty="0" err="1"/>
              <a:t>while</a:t>
            </a:r>
            <a:r>
              <a:rPr lang="sv-SE" dirty="0"/>
              <a:t> </a:t>
            </a:r>
            <a:r>
              <a:rPr lang="sv-SE" dirty="0" err="1"/>
              <a:t>supporting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and </a:t>
            </a:r>
            <a:r>
              <a:rPr lang="sv-SE" dirty="0" err="1"/>
              <a:t>opposing</a:t>
            </a:r>
            <a:r>
              <a:rPr lang="sv-SE" dirty="0"/>
              <a:t> </a:t>
            </a:r>
            <a:r>
              <a:rPr lang="sv-SE" dirty="0" err="1"/>
              <a:t>evil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902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C20171-CD3B-4E6D-8820-37F07AEA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The Unity of Creation and Freedom of Choice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0880B1-8AA3-4DC8-91AB-B6224BEBF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3. The </a:t>
            </a:r>
            <a:r>
              <a:rPr lang="sv-SE" dirty="0" err="1"/>
              <a:t>third</a:t>
            </a:r>
            <a:r>
              <a:rPr lang="sv-SE" dirty="0"/>
              <a:t> is the </a:t>
            </a:r>
            <a:r>
              <a:rPr lang="sv-SE" i="1" dirty="0" err="1"/>
              <a:t>meethaq</a:t>
            </a:r>
            <a:r>
              <a:rPr lang="sv-SE" dirty="0"/>
              <a:t> = the </a:t>
            </a:r>
            <a:r>
              <a:rPr lang="sv-SE" dirty="0" err="1"/>
              <a:t>primodial</a:t>
            </a:r>
            <a:r>
              <a:rPr lang="sv-SE" dirty="0"/>
              <a:t> </a:t>
            </a:r>
            <a:r>
              <a:rPr lang="sv-SE" dirty="0" err="1"/>
              <a:t>covenant</a:t>
            </a:r>
            <a:r>
              <a:rPr lang="sv-SE" dirty="0"/>
              <a:t> in </a:t>
            </a:r>
            <a:r>
              <a:rPr lang="sv-SE" dirty="0" err="1"/>
              <a:t>which</a:t>
            </a:r>
            <a:r>
              <a:rPr lang="sv-SE" dirty="0"/>
              <a:t> all humans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called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Supreme</a:t>
            </a:r>
            <a:r>
              <a:rPr lang="sv-SE" dirty="0"/>
              <a:t> </a:t>
            </a:r>
            <a:r>
              <a:rPr lang="sv-SE" dirty="0" err="1"/>
              <a:t>Creator</a:t>
            </a:r>
            <a:r>
              <a:rPr lang="sv-SE" dirty="0"/>
              <a:t> and </a:t>
            </a:r>
            <a:r>
              <a:rPr lang="sv-SE" dirty="0" err="1"/>
              <a:t>asked</a:t>
            </a:r>
            <a:r>
              <a:rPr lang="sv-SE" dirty="0"/>
              <a:t> to </a:t>
            </a:r>
            <a:r>
              <a:rPr lang="sv-SE" dirty="0" err="1"/>
              <a:t>testify</a:t>
            </a:r>
            <a:r>
              <a:rPr lang="sv-SE" dirty="0"/>
              <a:t> that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recognize</a:t>
            </a:r>
            <a:r>
              <a:rPr lang="sv-SE" dirty="0"/>
              <a:t> </a:t>
            </a:r>
            <a:r>
              <a:rPr lang="sv-SE" dirty="0" err="1"/>
              <a:t>Him</a:t>
            </a:r>
            <a:r>
              <a:rPr lang="sv-SE" dirty="0"/>
              <a:t> as the </a:t>
            </a:r>
            <a:r>
              <a:rPr lang="sv-SE" dirty="0" err="1"/>
              <a:t>One</a:t>
            </a:r>
            <a:r>
              <a:rPr lang="sv-SE" dirty="0"/>
              <a:t> and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Creator</a:t>
            </a:r>
            <a:r>
              <a:rPr lang="sv-SE" dirty="0"/>
              <a:t> and </a:t>
            </a:r>
            <a:r>
              <a:rPr lang="sv-SE" dirty="0" err="1"/>
              <a:t>Sustainer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entire</a:t>
            </a:r>
            <a:r>
              <a:rPr lang="sv-SE" dirty="0"/>
              <a:t> Creation and all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implications</a:t>
            </a:r>
            <a:r>
              <a:rPr lang="sv-SE" dirty="0"/>
              <a:t> </a:t>
            </a:r>
            <a:r>
              <a:rPr lang="sv-SE" dirty="0" err="1"/>
              <a:t>flowing</a:t>
            </a:r>
            <a:r>
              <a:rPr lang="sv-SE" dirty="0"/>
              <a:t> from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testimony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86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15B7BD-D73A-44EE-9D18-7E2A53C0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1. The Unity of Creation and Freedom of Choice</a:t>
            </a:r>
            <a:endParaRPr lang="sv-SE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45865A-D3C0-43F2-A4CB-2A01487C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4. The </a:t>
            </a:r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concept</a:t>
            </a:r>
            <a:r>
              <a:rPr lang="sv-SE" dirty="0"/>
              <a:t> is</a:t>
            </a:r>
            <a:r>
              <a:rPr lang="sv-SE" i="1" dirty="0"/>
              <a:t> </a:t>
            </a:r>
            <a:r>
              <a:rPr lang="sv-SE" i="1" dirty="0" err="1"/>
              <a:t>Khilafah</a:t>
            </a:r>
            <a:r>
              <a:rPr lang="sv-SE" i="1" dirty="0"/>
              <a:t> </a:t>
            </a:r>
            <a:r>
              <a:rPr lang="sv-SE" dirty="0"/>
              <a:t>= </a:t>
            </a:r>
            <a:r>
              <a:rPr lang="sv-SE" dirty="0" err="1"/>
              <a:t>agency-trusteeship</a:t>
            </a:r>
            <a:r>
              <a:rPr lang="sv-SE" dirty="0"/>
              <a:t>. </a:t>
            </a:r>
            <a:r>
              <a:rPr lang="sv-SE" dirty="0" err="1"/>
              <a:t>Khilafah</a:t>
            </a:r>
            <a:r>
              <a:rPr lang="sv-SE" dirty="0"/>
              <a:t> is the </a:t>
            </a:r>
            <a:r>
              <a:rPr lang="sv-SE" dirty="0" err="1"/>
              <a:t>empowerment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humans by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Creator</a:t>
            </a:r>
            <a:r>
              <a:rPr lang="sv-SE" dirty="0"/>
              <a:t> as agent – </a:t>
            </a:r>
            <a:r>
              <a:rPr lang="sv-SE" dirty="0" err="1"/>
              <a:t>trustees</a:t>
            </a:r>
            <a:r>
              <a:rPr lang="sv-SE" dirty="0"/>
              <a:t> to </a:t>
            </a:r>
            <a:r>
              <a:rPr lang="sv-SE" dirty="0" err="1"/>
              <a:t>extend</a:t>
            </a:r>
            <a:r>
              <a:rPr lang="sv-SE" dirty="0"/>
              <a:t> </a:t>
            </a:r>
            <a:r>
              <a:rPr lang="sv-SE" dirty="0" err="1"/>
              <a:t>Walayahh</a:t>
            </a:r>
            <a:r>
              <a:rPr lang="sv-SE" dirty="0"/>
              <a:t> to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another</a:t>
            </a:r>
            <a:r>
              <a:rPr lang="sv-SE" dirty="0"/>
              <a:t>; </a:t>
            </a:r>
            <a:r>
              <a:rPr lang="sv-SE" dirty="0" err="1"/>
              <a:t>materially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the </a:t>
            </a:r>
            <a:r>
              <a:rPr lang="sv-SE" dirty="0" err="1"/>
              <a:t>resources</a:t>
            </a:r>
            <a:r>
              <a:rPr lang="sv-SE" dirty="0"/>
              <a:t> </a:t>
            </a:r>
            <a:r>
              <a:rPr lang="sv-SE" dirty="0" err="1"/>
              <a:t>provided</a:t>
            </a:r>
            <a:r>
              <a:rPr lang="sv-SE" dirty="0"/>
              <a:t> to </a:t>
            </a:r>
            <a:r>
              <a:rPr lang="sv-SE" dirty="0" err="1"/>
              <a:t>them</a:t>
            </a:r>
            <a:r>
              <a:rPr lang="sv-SE" dirty="0"/>
              <a:t> by the </a:t>
            </a:r>
            <a:r>
              <a:rPr lang="sv-SE" dirty="0" err="1"/>
              <a:t>Creator</a:t>
            </a:r>
            <a:r>
              <a:rPr lang="sv-SE" dirty="0"/>
              <a:t>, and non-</a:t>
            </a:r>
            <a:r>
              <a:rPr lang="sv-SE" dirty="0" err="1"/>
              <a:t>materially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unconditional</a:t>
            </a:r>
            <a:r>
              <a:rPr lang="sv-SE" dirty="0"/>
              <a:t> love for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kind as </a:t>
            </a:r>
            <a:r>
              <a:rPr lang="sv-SE" dirty="0" err="1"/>
              <a:t>well</a:t>
            </a:r>
            <a:r>
              <a:rPr lang="sv-SE" dirty="0"/>
              <a:t> as for the rest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creation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best </a:t>
            </a:r>
            <a:r>
              <a:rPr lang="sv-SE" dirty="0" err="1"/>
              <a:t>displayed</a:t>
            </a:r>
            <a:r>
              <a:rPr lang="sv-SE" dirty="0"/>
              <a:t> by the </a:t>
            </a:r>
            <a:r>
              <a:rPr lang="sv-SE" dirty="0" err="1"/>
              <a:t>pursuit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unity</a:t>
            </a:r>
            <a:r>
              <a:rPr lang="sv-SE" dirty="0"/>
              <a:t> and </a:t>
            </a:r>
            <a:r>
              <a:rPr lang="sv-SE" dirty="0" err="1"/>
              <a:t>justice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07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42658</TotalTime>
  <Words>3084</Words>
  <Application>Microsoft Office PowerPoint</Application>
  <PresentationFormat>Bildspel på skärmen (4:3)</PresentationFormat>
  <Paragraphs>292</Paragraphs>
  <Slides>53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Office-tema</vt:lpstr>
      <vt:lpstr>Faculty of Islamic Sciences,  Prince of Songkhla University:  Virtual Visiting Professor Program</vt:lpstr>
      <vt:lpstr>What Can We Learn from the Swedish Buytul Almal (The Swedish Model) to Improve the Management of Local Buytul Almal in the Four Southern-most Provinces of Thailand?</vt:lpstr>
      <vt:lpstr>Problem </vt:lpstr>
      <vt:lpstr>Our discussion for this lecture</vt:lpstr>
      <vt:lpstr>Principle Teachings, Rules of Behaviour and Institutions in Islam</vt:lpstr>
      <vt:lpstr>1. The Unity of Creation and Freedom of Choice </vt:lpstr>
      <vt:lpstr>1. The Unity of Creation and Freedom of Choice</vt:lpstr>
      <vt:lpstr>1. The Unity of Creation and Freedom of Choice</vt:lpstr>
      <vt:lpstr>1. The Unity of Creation and Freedom of Choice</vt:lpstr>
      <vt:lpstr>1. The Unity of Creation and Freedom of Choice</vt:lpstr>
      <vt:lpstr>2. Human and Economic Development in Islam</vt:lpstr>
      <vt:lpstr>2. Human and Economic Development in Islam</vt:lpstr>
      <vt:lpstr>2. Human and Economic Development in Islam</vt:lpstr>
      <vt:lpstr>3. Economic Structure and the Rules of Behaviour in Islam</vt:lpstr>
      <vt:lpstr>4. The Islamic Vision of Distributive Justice</vt:lpstr>
      <vt:lpstr>4. The Islamic Vision of Distributive Justice</vt:lpstr>
      <vt:lpstr>4. The Islamic Vision of Distributive Justice</vt:lpstr>
      <vt:lpstr>5. Islamic Finance</vt:lpstr>
      <vt:lpstr>6. Institutions and their Importance in Islam</vt:lpstr>
      <vt:lpstr>6. Institutions and their Importance in Islam</vt:lpstr>
      <vt:lpstr>6. Institutions and their Importance in Islam</vt:lpstr>
      <vt:lpstr>Concluding Comments on the Islamic System</vt:lpstr>
      <vt:lpstr>Concluding Comments on Islamic System (Continue)</vt:lpstr>
      <vt:lpstr>Long term Structural Transformation of the Economy</vt:lpstr>
      <vt:lpstr>The Technological Ladder Hypothesis</vt:lpstr>
      <vt:lpstr>Techno-Economic Paradigm by Perez &amp; Freeman</vt:lpstr>
      <vt:lpstr>1. The Swedish Model</vt:lpstr>
      <vt:lpstr>The Swedish Model (continue)</vt:lpstr>
      <vt:lpstr>2. The main objectives of the Swedish Model</vt:lpstr>
      <vt:lpstr>2. The main objectives of the Swedish Model</vt:lpstr>
      <vt:lpstr>2.2 Autonomy and independence</vt:lpstr>
      <vt:lpstr>3. The relationship between Efficiency and Equity</vt:lpstr>
      <vt:lpstr>3. The relationship between Efficiency and Equity </vt:lpstr>
      <vt:lpstr>3.1 The relationship between welfare policy and the long-term GDP level</vt:lpstr>
      <vt:lpstr>3.2 Welfare ” from the cradle to the grave”</vt:lpstr>
      <vt:lpstr>4. The model’s pillars and prerequisites</vt:lpstr>
      <vt:lpstr>3. Local Institutions</vt:lpstr>
      <vt:lpstr>Islamicity Indices and their Elements Economic Islamicity Index</vt:lpstr>
      <vt:lpstr>2 Job creation and Equal Access to Employment 3. Property Rights and Sanctity of Contracts</vt:lpstr>
      <vt:lpstr>4. Provisions to Eradicate Poverty, Provision of Aid and Welfare</vt:lpstr>
      <vt:lpstr>5. Supportive Financial System</vt:lpstr>
      <vt:lpstr>6. Adherence in Islamic Finance</vt:lpstr>
      <vt:lpstr>7. Economic Prosperity</vt:lpstr>
      <vt:lpstr>II. Legal and Governance Islamicity Index</vt:lpstr>
      <vt:lpstr>9.2 Military Interference Indicator</vt:lpstr>
      <vt:lpstr>12. The Management Index</vt:lpstr>
      <vt:lpstr>12.2 Management of Depletable and other Natural Resources</vt:lpstr>
      <vt:lpstr>13. Government Governance</vt:lpstr>
      <vt:lpstr>III. Human and Political Rights Islamicity Index</vt:lpstr>
      <vt:lpstr>18. Women’s Rights</vt:lpstr>
      <vt:lpstr>20. Access to Healthcare</vt:lpstr>
      <vt:lpstr>IV. International Relations Islamicity Index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Economic History for the study of Economic Development</dc:title>
  <dc:creator>Dr.Kamaruddin Abdulsomad</dc:creator>
  <cp:lastModifiedBy>kamaruddin abdulsomad</cp:lastModifiedBy>
  <cp:revision>196</cp:revision>
  <cp:lastPrinted>2019-09-03T14:12:11Z</cp:lastPrinted>
  <dcterms:created xsi:type="dcterms:W3CDTF">2017-08-25T11:20:14Z</dcterms:created>
  <dcterms:modified xsi:type="dcterms:W3CDTF">2022-03-01T21:12:24Z</dcterms:modified>
</cp:coreProperties>
</file>